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8EB556-0B36-4B46-A3D6-5A174EF59417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641A7B-89D3-49F5-B359-8C2937DDEB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745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.jp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68.xml"/><Relationship Id="rId13" Type="http://schemas.openxmlformats.org/officeDocument/2006/relationships/image" Target="../media/image18.png"/><Relationship Id="rId3" Type="http://schemas.openxmlformats.org/officeDocument/2006/relationships/tags" Target="../tags/tag63.xml"/><Relationship Id="rId7" Type="http://schemas.openxmlformats.org/officeDocument/2006/relationships/tags" Target="../tags/tag67.xml"/><Relationship Id="rId12" Type="http://schemas.openxmlformats.org/officeDocument/2006/relationships/image" Target="../media/image17.png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tags" Target="../tags/tag66.xml"/><Relationship Id="rId11" Type="http://schemas.openxmlformats.org/officeDocument/2006/relationships/image" Target="../media/image16.png"/><Relationship Id="rId5" Type="http://schemas.openxmlformats.org/officeDocument/2006/relationships/tags" Target="../tags/tag65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64.xml"/><Relationship Id="rId9" Type="http://schemas.openxmlformats.org/officeDocument/2006/relationships/tags" Target="../tags/tag6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7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7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85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80.xml"/><Relationship Id="rId7" Type="http://schemas.openxmlformats.org/officeDocument/2006/relationships/tags" Target="../tags/tag84.xml"/><Relationship Id="rId12" Type="http://schemas.openxmlformats.org/officeDocument/2006/relationships/tags" Target="../tags/tag89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tags" Target="../tags/tag83.xml"/><Relationship Id="rId11" Type="http://schemas.openxmlformats.org/officeDocument/2006/relationships/tags" Target="../tags/tag88.xml"/><Relationship Id="rId5" Type="http://schemas.openxmlformats.org/officeDocument/2006/relationships/tags" Target="../tags/tag82.xml"/><Relationship Id="rId10" Type="http://schemas.openxmlformats.org/officeDocument/2006/relationships/tags" Target="../tags/tag87.xml"/><Relationship Id="rId4" Type="http://schemas.openxmlformats.org/officeDocument/2006/relationships/tags" Target="../tags/tag81.xml"/><Relationship Id="rId9" Type="http://schemas.openxmlformats.org/officeDocument/2006/relationships/tags" Target="../tags/tag8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97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92.xml"/><Relationship Id="rId7" Type="http://schemas.openxmlformats.org/officeDocument/2006/relationships/tags" Target="../tags/tag96.xml"/><Relationship Id="rId12" Type="http://schemas.openxmlformats.org/officeDocument/2006/relationships/tags" Target="../tags/tag101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tags" Target="../tags/tag95.xml"/><Relationship Id="rId11" Type="http://schemas.openxmlformats.org/officeDocument/2006/relationships/tags" Target="../tags/tag100.xml"/><Relationship Id="rId5" Type="http://schemas.openxmlformats.org/officeDocument/2006/relationships/tags" Target="../tags/tag94.xml"/><Relationship Id="rId10" Type="http://schemas.openxmlformats.org/officeDocument/2006/relationships/tags" Target="../tags/tag99.xml"/><Relationship Id="rId4" Type="http://schemas.openxmlformats.org/officeDocument/2006/relationships/tags" Target="../tags/tag93.xml"/><Relationship Id="rId9" Type="http://schemas.openxmlformats.org/officeDocument/2006/relationships/tags" Target="../tags/tag9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3.xml"/><Relationship Id="rId1" Type="http://schemas.openxmlformats.org/officeDocument/2006/relationships/tags" Target="../tags/tag10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tags" Target="../tags/tag108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12.xml"/><Relationship Id="rId4" Type="http://schemas.openxmlformats.org/officeDocument/2006/relationships/tags" Target="../tags/tag1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2" Type="http://schemas.openxmlformats.org/officeDocument/2006/relationships/tags" Target="../tags/tag5.xml"/><Relationship Id="rId1" Type="http://schemas.openxmlformats.org/officeDocument/2006/relationships/video" Target="file:///D:\&#23398;&#31185;&#32593;&#36164;&#26009;\&#20061;&#24180;&#32423;\&#38378;&#30005;&#20987;&#20013;&#19996;&#26041;&#26126;&#29664;.mp4" TargetMode="Externa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10" Type="http://schemas.openxmlformats.org/officeDocument/2006/relationships/image" Target="../media/image2.png"/><Relationship Id="rId4" Type="http://schemas.openxmlformats.org/officeDocument/2006/relationships/tags" Target="../tags/tag7.xml"/><Relationship Id="rId9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24.xml"/><Relationship Id="rId13" Type="http://schemas.openxmlformats.org/officeDocument/2006/relationships/image" Target="../media/image19.jpeg"/><Relationship Id="rId3" Type="http://schemas.openxmlformats.org/officeDocument/2006/relationships/tags" Target="../tags/tag119.xml"/><Relationship Id="rId7" Type="http://schemas.openxmlformats.org/officeDocument/2006/relationships/tags" Target="../tags/tag123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6" Type="http://schemas.openxmlformats.org/officeDocument/2006/relationships/tags" Target="../tags/tag122.xml"/><Relationship Id="rId11" Type="http://schemas.openxmlformats.org/officeDocument/2006/relationships/tags" Target="../tags/tag127.xml"/><Relationship Id="rId5" Type="http://schemas.openxmlformats.org/officeDocument/2006/relationships/tags" Target="../tags/tag121.xml"/><Relationship Id="rId10" Type="http://schemas.openxmlformats.org/officeDocument/2006/relationships/tags" Target="../tags/tag126.xml"/><Relationship Id="rId4" Type="http://schemas.openxmlformats.org/officeDocument/2006/relationships/tags" Target="../tags/tag120.xml"/><Relationship Id="rId9" Type="http://schemas.openxmlformats.org/officeDocument/2006/relationships/tags" Target="../tags/tag12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130.xml"/><Relationship Id="rId2" Type="http://schemas.openxmlformats.org/officeDocument/2006/relationships/tags" Target="../tags/tag129.xml"/><Relationship Id="rId1" Type="http://schemas.openxmlformats.org/officeDocument/2006/relationships/tags" Target="../tags/tag128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138.xml"/><Relationship Id="rId13" Type="http://schemas.openxmlformats.org/officeDocument/2006/relationships/tags" Target="../tags/tag143.xml"/><Relationship Id="rId18" Type="http://schemas.openxmlformats.org/officeDocument/2006/relationships/slideLayout" Target="../slideLayouts/slideLayout7.xml"/><Relationship Id="rId3" Type="http://schemas.openxmlformats.org/officeDocument/2006/relationships/tags" Target="../tags/tag133.xml"/><Relationship Id="rId7" Type="http://schemas.openxmlformats.org/officeDocument/2006/relationships/tags" Target="../tags/tag137.xml"/><Relationship Id="rId12" Type="http://schemas.openxmlformats.org/officeDocument/2006/relationships/tags" Target="../tags/tag142.xml"/><Relationship Id="rId17" Type="http://schemas.openxmlformats.org/officeDocument/2006/relationships/tags" Target="../tags/tag147.xml"/><Relationship Id="rId2" Type="http://schemas.openxmlformats.org/officeDocument/2006/relationships/tags" Target="../tags/tag132.xml"/><Relationship Id="rId16" Type="http://schemas.openxmlformats.org/officeDocument/2006/relationships/tags" Target="../tags/tag146.xml"/><Relationship Id="rId1" Type="http://schemas.openxmlformats.org/officeDocument/2006/relationships/tags" Target="../tags/tag131.xml"/><Relationship Id="rId6" Type="http://schemas.openxmlformats.org/officeDocument/2006/relationships/tags" Target="../tags/tag136.xml"/><Relationship Id="rId11" Type="http://schemas.openxmlformats.org/officeDocument/2006/relationships/tags" Target="../tags/tag141.xml"/><Relationship Id="rId5" Type="http://schemas.openxmlformats.org/officeDocument/2006/relationships/tags" Target="../tags/tag135.xml"/><Relationship Id="rId15" Type="http://schemas.openxmlformats.org/officeDocument/2006/relationships/tags" Target="../tags/tag145.xml"/><Relationship Id="rId10" Type="http://schemas.openxmlformats.org/officeDocument/2006/relationships/tags" Target="../tags/tag140.xml"/><Relationship Id="rId19" Type="http://schemas.openxmlformats.org/officeDocument/2006/relationships/image" Target="../media/image22.jpeg"/><Relationship Id="rId4" Type="http://schemas.openxmlformats.org/officeDocument/2006/relationships/tags" Target="../tags/tag134.xml"/><Relationship Id="rId9" Type="http://schemas.openxmlformats.org/officeDocument/2006/relationships/tags" Target="../tags/tag139.xml"/><Relationship Id="rId14" Type="http://schemas.openxmlformats.org/officeDocument/2006/relationships/tags" Target="../tags/tag14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150.xml"/><Relationship Id="rId7" Type="http://schemas.openxmlformats.org/officeDocument/2006/relationships/image" Target="../media/image23.png"/><Relationship Id="rId2" Type="http://schemas.openxmlformats.org/officeDocument/2006/relationships/tags" Target="../tags/tag149.xml"/><Relationship Id="rId1" Type="http://schemas.openxmlformats.org/officeDocument/2006/relationships/tags" Target="../tags/tag148.xml"/><Relationship Id="rId6" Type="http://schemas.openxmlformats.org/officeDocument/2006/relationships/hyperlink" Target="file:///I:\E\&#21516;&#26041;&#32032;&#26448;&#24211;\&#24405;&#35838;\&#20061;&#24180;&#32423;&#24050;&#35762;&#32456;&#31295;\&#31532;11&#31456;&#35762;\(1)&#23431;&#23449;&#21644;&#24494;&#35266;&#19990;&#30028;3-31&#35762;\11-1&#21407;&#23376;&#30340;&#26680;&#24335;&#32467;&#26500;.exe" TargetMode="Externa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159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154.xml"/><Relationship Id="rId7" Type="http://schemas.openxmlformats.org/officeDocument/2006/relationships/tags" Target="../tags/tag158.xml"/><Relationship Id="rId12" Type="http://schemas.openxmlformats.org/officeDocument/2006/relationships/tags" Target="../tags/tag163.xml"/><Relationship Id="rId2" Type="http://schemas.openxmlformats.org/officeDocument/2006/relationships/tags" Target="../tags/tag153.xml"/><Relationship Id="rId1" Type="http://schemas.openxmlformats.org/officeDocument/2006/relationships/tags" Target="../tags/tag152.xml"/><Relationship Id="rId6" Type="http://schemas.openxmlformats.org/officeDocument/2006/relationships/tags" Target="../tags/tag157.xml"/><Relationship Id="rId11" Type="http://schemas.openxmlformats.org/officeDocument/2006/relationships/tags" Target="../tags/tag162.xml"/><Relationship Id="rId5" Type="http://schemas.openxmlformats.org/officeDocument/2006/relationships/tags" Target="../tags/tag156.xml"/><Relationship Id="rId10" Type="http://schemas.openxmlformats.org/officeDocument/2006/relationships/tags" Target="../tags/tag161.xml"/><Relationship Id="rId4" Type="http://schemas.openxmlformats.org/officeDocument/2006/relationships/tags" Target="../tags/tag155.xml"/><Relationship Id="rId9" Type="http://schemas.openxmlformats.org/officeDocument/2006/relationships/tags" Target="../tags/tag160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171.xml"/><Relationship Id="rId3" Type="http://schemas.openxmlformats.org/officeDocument/2006/relationships/tags" Target="../tags/tag166.xml"/><Relationship Id="rId7" Type="http://schemas.openxmlformats.org/officeDocument/2006/relationships/tags" Target="../tags/tag170.xml"/><Relationship Id="rId2" Type="http://schemas.openxmlformats.org/officeDocument/2006/relationships/tags" Target="../tags/tag165.xml"/><Relationship Id="rId1" Type="http://schemas.openxmlformats.org/officeDocument/2006/relationships/tags" Target="../tags/tag164.xml"/><Relationship Id="rId6" Type="http://schemas.openxmlformats.org/officeDocument/2006/relationships/tags" Target="../tags/tag169.xml"/><Relationship Id="rId5" Type="http://schemas.openxmlformats.org/officeDocument/2006/relationships/tags" Target="../tags/tag168.xml"/><Relationship Id="rId10" Type="http://schemas.openxmlformats.org/officeDocument/2006/relationships/image" Target="../media/image24.jpeg"/><Relationship Id="rId4" Type="http://schemas.openxmlformats.org/officeDocument/2006/relationships/tags" Target="../tags/tag167.xml"/><Relationship Id="rId9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74.xml"/><Relationship Id="rId7" Type="http://schemas.openxmlformats.org/officeDocument/2006/relationships/tags" Target="../tags/tag178.xml"/><Relationship Id="rId2" Type="http://schemas.openxmlformats.org/officeDocument/2006/relationships/tags" Target="../tags/tag173.xml"/><Relationship Id="rId1" Type="http://schemas.openxmlformats.org/officeDocument/2006/relationships/tags" Target="../tags/tag172.xml"/><Relationship Id="rId6" Type="http://schemas.openxmlformats.org/officeDocument/2006/relationships/tags" Target="../tags/tag177.xml"/><Relationship Id="rId5" Type="http://schemas.openxmlformats.org/officeDocument/2006/relationships/tags" Target="../tags/tag176.xml"/><Relationship Id="rId4" Type="http://schemas.openxmlformats.org/officeDocument/2006/relationships/tags" Target="../tags/tag175.xml"/><Relationship Id="rId9" Type="http://schemas.openxmlformats.org/officeDocument/2006/relationships/image" Target="../media/image25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186.xml"/><Relationship Id="rId3" Type="http://schemas.openxmlformats.org/officeDocument/2006/relationships/tags" Target="../tags/tag181.xml"/><Relationship Id="rId7" Type="http://schemas.openxmlformats.org/officeDocument/2006/relationships/tags" Target="../tags/tag185.xml"/><Relationship Id="rId2" Type="http://schemas.openxmlformats.org/officeDocument/2006/relationships/tags" Target="../tags/tag180.xml"/><Relationship Id="rId1" Type="http://schemas.openxmlformats.org/officeDocument/2006/relationships/tags" Target="../tags/tag179.xml"/><Relationship Id="rId6" Type="http://schemas.openxmlformats.org/officeDocument/2006/relationships/tags" Target="../tags/tag184.xml"/><Relationship Id="rId11" Type="http://schemas.openxmlformats.org/officeDocument/2006/relationships/image" Target="../media/image26.png"/><Relationship Id="rId5" Type="http://schemas.openxmlformats.org/officeDocument/2006/relationships/tags" Target="../tags/tag183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182.xml"/><Relationship Id="rId9" Type="http://schemas.openxmlformats.org/officeDocument/2006/relationships/tags" Target="../tags/tag18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190.xml"/><Relationship Id="rId2" Type="http://schemas.openxmlformats.org/officeDocument/2006/relationships/tags" Target="../tags/tag189.xml"/><Relationship Id="rId1" Type="http://schemas.openxmlformats.org/officeDocument/2006/relationships/tags" Target="../tags/tag188.xml"/><Relationship Id="rId5" Type="http://schemas.openxmlformats.org/officeDocument/2006/relationships/image" Target="../media/image27.png"/><Relationship Id="rId4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193.xml"/><Relationship Id="rId7" Type="http://schemas.openxmlformats.org/officeDocument/2006/relationships/image" Target="../media/image28.png"/><Relationship Id="rId2" Type="http://schemas.openxmlformats.org/officeDocument/2006/relationships/tags" Target="../tags/tag192.xml"/><Relationship Id="rId1" Type="http://schemas.openxmlformats.org/officeDocument/2006/relationships/tags" Target="../tags/tag19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95.xml"/><Relationship Id="rId4" Type="http://schemas.openxmlformats.org/officeDocument/2006/relationships/tags" Target="../tags/tag19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tags" Target="../tags/tag1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10" Type="http://schemas.openxmlformats.org/officeDocument/2006/relationships/image" Target="../media/image5.png"/><Relationship Id="rId4" Type="http://schemas.openxmlformats.org/officeDocument/2006/relationships/video" Target="file:///D:\&#23398;&#31185;&#32593;&#36164;&#26009;\&#20061;&#24180;&#32423;\&#27169;&#25311;&#38378;&#30005;.mp4" TargetMode="External"/><Relationship Id="rId9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203.xml"/><Relationship Id="rId3" Type="http://schemas.openxmlformats.org/officeDocument/2006/relationships/tags" Target="../tags/tag198.xml"/><Relationship Id="rId7" Type="http://schemas.openxmlformats.org/officeDocument/2006/relationships/tags" Target="../tags/tag202.xml"/><Relationship Id="rId2" Type="http://schemas.openxmlformats.org/officeDocument/2006/relationships/tags" Target="../tags/tag197.xml"/><Relationship Id="rId1" Type="http://schemas.openxmlformats.org/officeDocument/2006/relationships/tags" Target="../tags/tag196.xml"/><Relationship Id="rId6" Type="http://schemas.openxmlformats.org/officeDocument/2006/relationships/tags" Target="../tags/tag201.xml"/><Relationship Id="rId5" Type="http://schemas.openxmlformats.org/officeDocument/2006/relationships/tags" Target="../tags/tag200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199.xml"/><Relationship Id="rId9" Type="http://schemas.openxmlformats.org/officeDocument/2006/relationships/tags" Target="../tags/tag204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212.xml"/><Relationship Id="rId3" Type="http://schemas.openxmlformats.org/officeDocument/2006/relationships/tags" Target="../tags/tag207.xml"/><Relationship Id="rId7" Type="http://schemas.openxmlformats.org/officeDocument/2006/relationships/tags" Target="../tags/tag211.xml"/><Relationship Id="rId2" Type="http://schemas.openxmlformats.org/officeDocument/2006/relationships/tags" Target="../tags/tag206.xml"/><Relationship Id="rId1" Type="http://schemas.openxmlformats.org/officeDocument/2006/relationships/tags" Target="../tags/tag205.xml"/><Relationship Id="rId6" Type="http://schemas.openxmlformats.org/officeDocument/2006/relationships/tags" Target="../tags/tag210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209.xml"/><Relationship Id="rId10" Type="http://schemas.openxmlformats.org/officeDocument/2006/relationships/tags" Target="../tags/tag214.xml"/><Relationship Id="rId4" Type="http://schemas.openxmlformats.org/officeDocument/2006/relationships/tags" Target="../tags/tag208.xml"/><Relationship Id="rId9" Type="http://schemas.openxmlformats.org/officeDocument/2006/relationships/tags" Target="../tags/tag2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16.xml"/><Relationship Id="rId1" Type="http://schemas.openxmlformats.org/officeDocument/2006/relationships/tags" Target="../tags/tag21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18.xml"/><Relationship Id="rId1" Type="http://schemas.openxmlformats.org/officeDocument/2006/relationships/tags" Target="../tags/tag21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221.xml"/><Relationship Id="rId2" Type="http://schemas.openxmlformats.org/officeDocument/2006/relationships/tags" Target="../tags/tag220.xml"/><Relationship Id="rId1" Type="http://schemas.openxmlformats.org/officeDocument/2006/relationships/tags" Target="../tags/tag219.xml"/><Relationship Id="rId4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3.xml"/><Relationship Id="rId1" Type="http://schemas.openxmlformats.org/officeDocument/2006/relationships/tags" Target="../tags/tag22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5.xml"/><Relationship Id="rId1" Type="http://schemas.openxmlformats.org/officeDocument/2006/relationships/tags" Target="../tags/tag22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228.xml"/><Relationship Id="rId2" Type="http://schemas.openxmlformats.org/officeDocument/2006/relationships/tags" Target="../tags/tag227.xml"/><Relationship Id="rId1" Type="http://schemas.openxmlformats.org/officeDocument/2006/relationships/tags" Target="../tags/tag226.xml"/><Relationship Id="rId5" Type="http://schemas.openxmlformats.org/officeDocument/2006/relationships/image" Target="../media/image29.png"/><Relationship Id="rId4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30.xml"/><Relationship Id="rId1" Type="http://schemas.openxmlformats.org/officeDocument/2006/relationships/tags" Target="../tags/tag22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tags" Target="../tags/tag233.xml"/><Relationship Id="rId2" Type="http://schemas.openxmlformats.org/officeDocument/2006/relationships/tags" Target="../tags/tag232.xml"/><Relationship Id="rId1" Type="http://schemas.openxmlformats.org/officeDocument/2006/relationships/tags" Target="../tags/tag23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3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3" Type="http://schemas.openxmlformats.org/officeDocument/2006/relationships/tags" Target="../tags/tag19.xml"/><Relationship Id="rId7" Type="http://schemas.openxmlformats.org/officeDocument/2006/relationships/tags" Target="../tags/tag22.xml"/><Relationship Id="rId12" Type="http://schemas.openxmlformats.org/officeDocument/2006/relationships/image" Target="../media/image7.pn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tags" Target="../tags/tag21.xml"/><Relationship Id="rId11" Type="http://schemas.openxmlformats.org/officeDocument/2006/relationships/image" Target="../media/image6.png"/><Relationship Id="rId5" Type="http://schemas.openxmlformats.org/officeDocument/2006/relationships/video" Target="file:///D:\&#23398;&#31185;&#32593;&#36164;&#26009;\&#20061;&#24180;&#32423;\&#38745;&#30005;&#29616;&#35937;.mp4" TargetMode="Externa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20.xml"/><Relationship Id="rId9" Type="http://schemas.openxmlformats.org/officeDocument/2006/relationships/tags" Target="../tags/tag2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tags" Target="../tags/tag237.xml"/><Relationship Id="rId2" Type="http://schemas.openxmlformats.org/officeDocument/2006/relationships/tags" Target="../tags/tag236.xml"/><Relationship Id="rId1" Type="http://schemas.openxmlformats.org/officeDocument/2006/relationships/tags" Target="../tags/tag235.xml"/><Relationship Id="rId4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tags" Target="../tags/tag240.xml"/><Relationship Id="rId7" Type="http://schemas.openxmlformats.org/officeDocument/2006/relationships/image" Target="../media/image30.png"/><Relationship Id="rId2" Type="http://schemas.openxmlformats.org/officeDocument/2006/relationships/tags" Target="../tags/tag239.xml"/><Relationship Id="rId1" Type="http://schemas.openxmlformats.org/officeDocument/2006/relationships/tags" Target="../tags/tag238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42.xml"/><Relationship Id="rId4" Type="http://schemas.openxmlformats.org/officeDocument/2006/relationships/tags" Target="../tags/tag24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tags" Target="../tags/tag245.xml"/><Relationship Id="rId2" Type="http://schemas.openxmlformats.org/officeDocument/2006/relationships/tags" Target="../tags/tag244.xml"/><Relationship Id="rId1" Type="http://schemas.openxmlformats.org/officeDocument/2006/relationships/tags" Target="../tags/tag243.xml"/><Relationship Id="rId6" Type="http://schemas.openxmlformats.org/officeDocument/2006/relationships/image" Target="../media/image31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4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9.xml"/><Relationship Id="rId4" Type="http://schemas.openxmlformats.org/officeDocument/2006/relationships/tags" Target="../tags/tag2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13" Type="http://schemas.openxmlformats.org/officeDocument/2006/relationships/tags" Target="../tags/tag41.xml"/><Relationship Id="rId18" Type="http://schemas.openxmlformats.org/officeDocument/2006/relationships/image" Target="../media/image11.jpeg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12" Type="http://schemas.openxmlformats.org/officeDocument/2006/relationships/tags" Target="../tags/tag40.xml"/><Relationship Id="rId17" Type="http://schemas.openxmlformats.org/officeDocument/2006/relationships/image" Target="../media/image10.jpeg"/><Relationship Id="rId2" Type="http://schemas.openxmlformats.org/officeDocument/2006/relationships/tags" Target="../tags/tag30.xml"/><Relationship Id="rId16" Type="http://schemas.openxmlformats.org/officeDocument/2006/relationships/image" Target="../media/image9.jpeg"/><Relationship Id="rId20" Type="http://schemas.openxmlformats.org/officeDocument/2006/relationships/image" Target="../media/image8.wmf"/><Relationship Id="rId1" Type="http://schemas.openxmlformats.org/officeDocument/2006/relationships/vmlDrawing" Target="../drawings/vmlDrawing1.vml"/><Relationship Id="rId6" Type="http://schemas.openxmlformats.org/officeDocument/2006/relationships/tags" Target="../tags/tag34.xml"/><Relationship Id="rId11" Type="http://schemas.openxmlformats.org/officeDocument/2006/relationships/tags" Target="../tags/tag39.xml"/><Relationship Id="rId5" Type="http://schemas.openxmlformats.org/officeDocument/2006/relationships/tags" Target="../tags/tag33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38.xml"/><Relationship Id="rId19" Type="http://schemas.openxmlformats.org/officeDocument/2006/relationships/oleObject" Target="../embeddings/oleObject1.bin"/><Relationship Id="rId4" Type="http://schemas.openxmlformats.org/officeDocument/2006/relationships/tags" Target="../tags/tag32.xml"/><Relationship Id="rId9" Type="http://schemas.openxmlformats.org/officeDocument/2006/relationships/tags" Target="../tags/tag37.xml"/><Relationship Id="rId14" Type="http://schemas.openxmlformats.org/officeDocument/2006/relationships/tags" Target="../tags/tag4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50.xml"/><Relationship Id="rId7" Type="http://schemas.openxmlformats.org/officeDocument/2006/relationships/tags" Target="../tags/tag54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10" Type="http://schemas.openxmlformats.org/officeDocument/2006/relationships/image" Target="../media/image13.jpeg"/><Relationship Id="rId4" Type="http://schemas.openxmlformats.org/officeDocument/2006/relationships/tags" Target="../tags/tag51.xml"/><Relationship Id="rId9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tags" Target="../tags/tag57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9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395536" y="179121"/>
            <a:ext cx="1530566" cy="306191"/>
          </a:xfrm>
          <a:prstGeom prst="rect">
            <a:avLst/>
          </a:prstGeom>
          <a:solidFill>
            <a:srgbClr val="0070C0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同步精品课堂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/>
              <a:sym typeface="微软雅黑" panose="020B0503020204020204" charset="-122"/>
            </a:endParaRPr>
          </a:p>
        </p:txBody>
      </p:sp>
      <p:sp>
        <p:nvSpPr>
          <p:cNvPr id="5" name="Shape 40"/>
          <p:cNvSpPr/>
          <p:nvPr>
            <p:custDataLst>
              <p:tags r:id="rId2"/>
            </p:custDataLst>
          </p:nvPr>
        </p:nvSpPr>
        <p:spPr>
          <a:xfrm>
            <a:off x="4506925" y="1841410"/>
            <a:ext cx="3672408" cy="50394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="1" baseline="-250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第十五章 电流和电路</a:t>
            </a:r>
            <a:endParaRPr lang="zh-CN" sz="4000" b="1" baseline="-25000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Shape 40"/>
          <p:cNvSpPr/>
          <p:nvPr>
            <p:custDataLst>
              <p:tags r:id="rId3"/>
            </p:custDataLst>
          </p:nvPr>
        </p:nvSpPr>
        <p:spPr>
          <a:xfrm>
            <a:off x="4283968" y="843558"/>
            <a:ext cx="3781372" cy="64633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5400" b="1" baseline="-25000" dirty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人教</a:t>
            </a:r>
            <a:r>
              <a:rPr lang="zh-CN" altLang="en-US" sz="5400" b="1" baseline="-25000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版九年级物理</a:t>
            </a:r>
            <a:endParaRPr lang="zh-CN" sz="1600" b="1" baseline="-25000" dirty="0">
              <a:solidFill>
                <a:srgbClr val="0070C0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707206"/>
            <a:ext cx="3646260" cy="3651870"/>
          </a:xfrm>
          <a:prstGeom prst="rect">
            <a:avLst/>
          </a:prstGeom>
        </p:spPr>
      </p:pic>
      <p:sp>
        <p:nvSpPr>
          <p:cNvPr id="8" name="Shape 40"/>
          <p:cNvSpPr/>
          <p:nvPr>
            <p:custDataLst>
              <p:tags r:id="rId4"/>
            </p:custDataLst>
          </p:nvPr>
        </p:nvSpPr>
        <p:spPr>
          <a:xfrm>
            <a:off x="3793778" y="2643758"/>
            <a:ext cx="5098702" cy="64633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lang="zh-CN" altLang="en-US" sz="20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54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54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54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节 两种电荷</a:t>
            </a:r>
            <a:endParaRPr lang="zh-CN" altLang="zh-CN" sz="5400" b="1" baseline="-25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6947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1"/>
          <a:stretch>
            <a:fillRect/>
          </a:stretch>
        </p:blipFill>
        <p:spPr bwMode="auto">
          <a:xfrm>
            <a:off x="467544" y="1272398"/>
            <a:ext cx="2442260" cy="15880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171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2"/>
          <a:stretch>
            <a:fillRect/>
          </a:stretch>
        </p:blipFill>
        <p:spPr bwMode="auto">
          <a:xfrm>
            <a:off x="3275857" y="1272398"/>
            <a:ext cx="2420449" cy="15880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172" name="Picture 3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3"/>
          <a:stretch>
            <a:fillRect/>
          </a:stretch>
        </p:blipFill>
        <p:spPr bwMode="auto">
          <a:xfrm>
            <a:off x="6228184" y="1272398"/>
            <a:ext cx="2308225" cy="15906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173" name="文本框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084168" y="3149240"/>
            <a:ext cx="277495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现象：</a:t>
            </a:r>
            <a:r>
              <a:rPr lang="zh-CN" altLang="en-US" sz="2400" b="1"/>
              <a:t>橡胶棒和玻璃棒相互靠近</a:t>
            </a:r>
          </a:p>
        </p:txBody>
      </p:sp>
      <p:sp>
        <p:nvSpPr>
          <p:cNvPr id="7174" name="文本框 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21544" y="3148049"/>
            <a:ext cx="2663825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现象：</a:t>
            </a:r>
            <a:r>
              <a:rPr lang="zh-CN" altLang="en-US" sz="2400" b="1"/>
              <a:t>两根橡胶棒相互远离</a:t>
            </a:r>
          </a:p>
        </p:txBody>
      </p:sp>
      <p:sp>
        <p:nvSpPr>
          <p:cNvPr id="7175" name="文本框 3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201268" y="3148049"/>
            <a:ext cx="2808288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现象：</a:t>
            </a:r>
            <a:r>
              <a:rPr lang="zh-CN" altLang="en-US" sz="2400" b="1"/>
              <a:t>两根玻璃棒相互远离</a:t>
            </a:r>
          </a:p>
        </p:txBody>
      </p:sp>
      <p:grpSp>
        <p:nvGrpSpPr>
          <p:cNvPr id="12" name="组合 3"/>
          <p:cNvGrpSpPr/>
          <p:nvPr>
            <p:custDataLst>
              <p:tags r:id="rId7"/>
            </p:custDataLst>
          </p:nvPr>
        </p:nvGrpSpPr>
        <p:grpSpPr>
          <a:xfrm>
            <a:off x="539552" y="406163"/>
            <a:ext cx="1727840" cy="447391"/>
            <a:chOff x="1076" y="2071"/>
            <a:chExt cx="2720" cy="940"/>
          </a:xfrm>
        </p:grpSpPr>
        <p:sp>
          <p:nvSpPr>
            <p:cNvPr id="13" name="流程图: 文档 12"/>
            <p:cNvSpPr/>
            <p:nvPr>
              <p:custDataLst>
                <p:tags r:id="rId8"/>
              </p:custDataLst>
            </p:nvPr>
          </p:nvSpPr>
          <p:spPr>
            <a:xfrm>
              <a:off x="1076" y="2071"/>
              <a:ext cx="2632" cy="940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noProof="1"/>
            </a:p>
          </p:txBody>
        </p:sp>
        <p:sp>
          <p:nvSpPr>
            <p:cNvPr id="14" name="文本框 4101"/>
            <p:cNvSpPr txBox="1"/>
            <p:nvPr>
              <p:custDataLst>
                <p:tags r:id="rId9"/>
              </p:custDataLst>
            </p:nvPr>
          </p:nvSpPr>
          <p:spPr>
            <a:xfrm>
              <a:off x="1076" y="2101"/>
              <a:ext cx="2720" cy="8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b="1" noProof="1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黑体" pitchFamily="49" charset="-122"/>
                  <a:ea typeface="黑体" pitchFamily="49" charset="-122"/>
                  <a:sym typeface="宋体" panose="02010600030101010101" pitchFamily="2" charset="-122"/>
                </a:rPr>
                <a:t>观察与思考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9801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3"/>
          <p:cNvGrpSpPr/>
          <p:nvPr>
            <p:custDataLst>
              <p:tags r:id="rId1"/>
            </p:custDataLst>
          </p:nvPr>
        </p:nvGrpSpPr>
        <p:grpSpPr>
          <a:xfrm>
            <a:off x="467544" y="478349"/>
            <a:ext cx="1714500" cy="465950"/>
            <a:chOff x="1077" y="1836"/>
            <a:chExt cx="2699" cy="979"/>
          </a:xfrm>
        </p:grpSpPr>
        <p:sp>
          <p:nvSpPr>
            <p:cNvPr id="2" name="流程图: 文档 1"/>
            <p:cNvSpPr/>
            <p:nvPr>
              <p:custDataLst>
                <p:tags r:id="rId3"/>
              </p:custDataLst>
            </p:nvPr>
          </p:nvSpPr>
          <p:spPr>
            <a:xfrm>
              <a:off x="1077" y="1836"/>
              <a:ext cx="2608" cy="979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5125" name="文本框 4101"/>
            <p:cNvSpPr txBox="1"/>
            <p:nvPr>
              <p:custDataLst>
                <p:tags r:id="rId4"/>
              </p:custDataLst>
            </p:nvPr>
          </p:nvSpPr>
          <p:spPr>
            <a:xfrm>
              <a:off x="1077" y="1836"/>
              <a:ext cx="2699" cy="8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000" b="1" noProof="1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黑体" pitchFamily="49" charset="-122"/>
                  <a:ea typeface="黑体" pitchFamily="49" charset="-122"/>
                  <a:sym typeface="宋体" panose="02010600030101010101" pitchFamily="2" charset="-122"/>
                </a:rPr>
                <a:t>总结与记忆</a:t>
              </a:r>
            </a:p>
          </p:txBody>
        </p:sp>
      </p:grpSp>
      <p:sp>
        <p:nvSpPr>
          <p:cNvPr id="11" name="TextBox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23528" y="1488957"/>
            <a:ext cx="8568952" cy="2767874"/>
          </a:xfrm>
          <a:prstGeom prst="roundRect">
            <a:avLst>
              <a:gd name="adj" fmla="val 16667"/>
            </a:avLst>
          </a:prstGeom>
          <a:solidFill>
            <a:srgbClr val="008080">
              <a:alpha val="39999"/>
            </a:srgbClr>
          </a:solidFill>
          <a:ln w="28575">
            <a:solidFill>
              <a:srgbClr val="008080"/>
            </a:solidFill>
            <a:round/>
          </a:ln>
        </p:spPr>
        <p:txBody>
          <a:bodyPr wrap="square" lIns="90170" tIns="46990" rIns="90170" bIns="469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smtClean="0">
                <a:latin typeface="Times New Roman" pitchFamily="18" charset="0"/>
              </a:rPr>
              <a:t>1</a:t>
            </a:r>
            <a:r>
              <a:rPr lang="zh-CN" altLang="en-US" sz="2400" b="1" smtClean="0">
                <a:latin typeface="Times New Roman" pitchFamily="18" charset="0"/>
              </a:rPr>
              <a:t>．电荷间的作用规律：</a:t>
            </a:r>
          </a:p>
          <a:p>
            <a:pPr>
              <a:lnSpc>
                <a:spcPct val="130000"/>
              </a:lnSpc>
            </a:pPr>
            <a:r>
              <a:rPr lang="zh-CN" altLang="en-US" sz="2400" b="1" smtClean="0">
                <a:latin typeface="Times New Roman" pitchFamily="18" charset="0"/>
              </a:rPr>
              <a:t>     </a:t>
            </a:r>
            <a:r>
              <a:rPr lang="zh-CN" altLang="en-US" sz="2400" smtClean="0">
                <a:latin typeface="Times New Roman" pitchFamily="18" charset="0"/>
              </a:rPr>
              <a:t> </a:t>
            </a:r>
            <a:r>
              <a:rPr lang="zh-CN" altLang="en-US" sz="2400" smtClean="0">
                <a:solidFill>
                  <a:srgbClr val="FF0000"/>
                </a:solidFill>
                <a:latin typeface="Times New Roman" pitchFamily="18" charset="0"/>
              </a:rPr>
              <a:t>同种</a:t>
            </a:r>
            <a:r>
              <a:rPr lang="zh-CN" altLang="en-US" sz="2400" smtClean="0">
                <a:latin typeface="Times New Roman" pitchFamily="18" charset="0"/>
              </a:rPr>
              <a:t>电荷互相</a:t>
            </a:r>
            <a:r>
              <a:rPr lang="zh-CN" altLang="en-US" sz="2400" smtClean="0">
                <a:solidFill>
                  <a:srgbClr val="FF0000"/>
                </a:solidFill>
                <a:latin typeface="Times New Roman" pitchFamily="18" charset="0"/>
              </a:rPr>
              <a:t>排斥</a:t>
            </a:r>
            <a:r>
              <a:rPr lang="zh-CN" altLang="en-US" sz="2400" smtClean="0">
                <a:latin typeface="Times New Roman" pitchFamily="18" charset="0"/>
              </a:rPr>
              <a:t>，</a:t>
            </a:r>
            <a:r>
              <a:rPr lang="zh-CN" altLang="en-US" sz="2400" smtClean="0">
                <a:solidFill>
                  <a:srgbClr val="FF0000"/>
                </a:solidFill>
                <a:latin typeface="Times New Roman" pitchFamily="18" charset="0"/>
              </a:rPr>
              <a:t>异种</a:t>
            </a:r>
            <a:r>
              <a:rPr lang="zh-CN" altLang="en-US" sz="2400" smtClean="0">
                <a:latin typeface="Times New Roman" pitchFamily="18" charset="0"/>
              </a:rPr>
              <a:t>电荷互相</a:t>
            </a:r>
            <a:r>
              <a:rPr lang="zh-CN" altLang="en-US" sz="2400" smtClean="0">
                <a:solidFill>
                  <a:srgbClr val="FF0000"/>
                </a:solidFill>
                <a:latin typeface="Times New Roman" pitchFamily="18" charset="0"/>
              </a:rPr>
              <a:t>吸引</a:t>
            </a:r>
            <a:r>
              <a:rPr lang="zh-CN" altLang="en-US" sz="2400" smtClean="0">
                <a:latin typeface="Times New Roman" pitchFamily="18" charset="0"/>
              </a:rPr>
              <a:t>。</a:t>
            </a:r>
            <a:endParaRPr lang="en-US" altLang="zh-CN" sz="2400" smtClean="0">
              <a:latin typeface="Times New Roman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smtClean="0">
                <a:latin typeface="Times New Roman" pitchFamily="18" charset="0"/>
              </a:rPr>
              <a:t>2</a:t>
            </a:r>
            <a:r>
              <a:rPr lang="zh-CN" altLang="en-US" sz="2400" b="1" smtClean="0">
                <a:latin typeface="Times New Roman" pitchFamily="18" charset="0"/>
              </a:rPr>
              <a:t>．自然界只有两种电荷：</a:t>
            </a:r>
            <a:endParaRPr lang="en-US" altLang="zh-CN" sz="2400" b="1" smtClean="0">
              <a:latin typeface="Times New Roman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smtClean="0">
                <a:latin typeface="Times New Roman" pitchFamily="18" charset="0"/>
              </a:rPr>
              <a:t>　  </a:t>
            </a:r>
            <a:r>
              <a:rPr lang="zh-CN" altLang="en-US" sz="2400" smtClean="0">
                <a:latin typeface="Times New Roman" pitchFamily="18" charset="0"/>
              </a:rPr>
              <a:t>用丝绸摩擦过的玻璃棒带的电荷叫作</a:t>
            </a:r>
            <a:r>
              <a:rPr lang="zh-CN" altLang="en-US" sz="2400" smtClean="0">
                <a:solidFill>
                  <a:srgbClr val="FF0000"/>
                </a:solidFill>
                <a:latin typeface="Times New Roman" pitchFamily="18" charset="0"/>
              </a:rPr>
              <a:t>正电荷</a:t>
            </a:r>
            <a:r>
              <a:rPr lang="zh-CN" altLang="en-US" sz="2400" smtClean="0">
                <a:latin typeface="Times New Roman" pitchFamily="18" charset="0"/>
              </a:rPr>
              <a:t>，用</a:t>
            </a:r>
            <a:r>
              <a:rPr lang="en-US" altLang="zh-CN" sz="2400" smtClean="0">
                <a:solidFill>
                  <a:srgbClr val="FF0000"/>
                </a:solidFill>
                <a:latin typeface="Times New Roman" pitchFamily="18" charset="0"/>
              </a:rPr>
              <a:t>“+”</a:t>
            </a:r>
            <a:r>
              <a:rPr lang="zh-CN" altLang="en-US" sz="2400" smtClean="0">
                <a:latin typeface="Times New Roman" pitchFamily="18" charset="0"/>
              </a:rPr>
              <a:t>表示；</a:t>
            </a:r>
          </a:p>
          <a:p>
            <a:pPr>
              <a:lnSpc>
                <a:spcPct val="130000"/>
              </a:lnSpc>
            </a:pPr>
            <a:r>
              <a:rPr lang="zh-CN" altLang="en-US" sz="2400" smtClean="0">
                <a:latin typeface="Times New Roman" pitchFamily="18" charset="0"/>
              </a:rPr>
              <a:t>　  用毛皮摩擦过的橡胶棒带的电荷叫作</a:t>
            </a:r>
            <a:r>
              <a:rPr lang="zh-CN" altLang="en-US" sz="2400" smtClean="0">
                <a:solidFill>
                  <a:srgbClr val="FF0000"/>
                </a:solidFill>
                <a:latin typeface="Times New Roman" pitchFamily="18" charset="0"/>
              </a:rPr>
              <a:t>负电荷</a:t>
            </a:r>
            <a:r>
              <a:rPr lang="zh-CN" altLang="en-US" sz="2400" smtClean="0">
                <a:latin typeface="Times New Roman" pitchFamily="18" charset="0"/>
              </a:rPr>
              <a:t>，用</a:t>
            </a:r>
            <a:r>
              <a:rPr lang="en-US" altLang="zh-CN" sz="2400" smtClean="0">
                <a:solidFill>
                  <a:srgbClr val="FF0000"/>
                </a:solidFill>
                <a:latin typeface="Times New Roman" pitchFamily="18" charset="0"/>
              </a:rPr>
              <a:t>“-”</a:t>
            </a:r>
            <a:r>
              <a:rPr lang="zh-CN" altLang="en-US" sz="2400" smtClean="0">
                <a:latin typeface="Times New Roman" pitchFamily="18" charset="0"/>
              </a:rPr>
              <a:t>表示。</a:t>
            </a:r>
          </a:p>
        </p:txBody>
      </p:sp>
    </p:spTree>
    <p:extLst>
      <p:ext uri="{BB962C8B-B14F-4D97-AF65-F5344CB8AC3E}">
        <p14:creationId xmlns:p14="http://schemas.microsoft.com/office/powerpoint/2010/main" val="533698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5" name="Rectangle 1027"/>
          <p:cNvSpPr>
            <a:spLocks noGrp="1" noChangeArrowheads="1"/>
          </p:cNvSpPr>
          <p:nvPr>
            <p:ph type="body" idx="1"/>
            <p:custDataLst>
              <p:tags r:id="rId1"/>
            </p:custDataLst>
          </p:nvPr>
        </p:nvSpPr>
        <p:spPr>
          <a:xfrm>
            <a:off x="395536" y="1344584"/>
            <a:ext cx="8229600" cy="2617633"/>
          </a:xfrm>
        </p:spPr>
        <p:txBody>
          <a:bodyPr>
            <a:noAutofit/>
          </a:bodyPr>
          <a:lstStyle/>
          <a:p>
            <a:pPr marL="0" indent="45720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600" smtClean="0">
                <a:latin typeface="黑体" pitchFamily="49" charset="-122"/>
                <a:ea typeface="黑体" pitchFamily="49" charset="-122"/>
              </a:rPr>
              <a:t>如</a:t>
            </a:r>
            <a:r>
              <a:rPr lang="zh-CN" altLang="en-US" sz="2600">
                <a:latin typeface="黑体" pitchFamily="49" charset="-122"/>
                <a:ea typeface="黑体" pitchFamily="49" charset="-122"/>
              </a:rPr>
              <a:t>果一个带电体排斥一个轻小物体</a:t>
            </a:r>
            <a:r>
              <a:rPr lang="en-US" altLang="zh-CN" sz="260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600">
                <a:latin typeface="黑体" pitchFamily="49" charset="-122"/>
                <a:ea typeface="黑体" pitchFamily="49" charset="-122"/>
              </a:rPr>
              <a:t>能否判断这个轻小物体也带</a:t>
            </a:r>
            <a:r>
              <a:rPr lang="zh-CN" altLang="en-US" sz="2600" smtClean="0">
                <a:latin typeface="黑体" pitchFamily="49" charset="-122"/>
                <a:ea typeface="黑体" pitchFamily="49" charset="-122"/>
              </a:rPr>
              <a:t>电</a:t>
            </a:r>
            <a:r>
              <a:rPr lang="zh-CN" altLang="en-US" sz="2600">
                <a:latin typeface="黑体" pitchFamily="49" charset="-122"/>
                <a:ea typeface="黑体" pitchFamily="49" charset="-122"/>
              </a:rPr>
              <a:t>？</a:t>
            </a:r>
            <a:r>
              <a:rPr lang="zh-CN" altLang="en-US" sz="2600" smtClean="0">
                <a:latin typeface="黑体" pitchFamily="49" charset="-122"/>
                <a:ea typeface="黑体" pitchFamily="49" charset="-122"/>
              </a:rPr>
              <a:t>为</a:t>
            </a:r>
            <a:r>
              <a:rPr lang="zh-CN" altLang="en-US" sz="2600">
                <a:latin typeface="黑体" pitchFamily="49" charset="-122"/>
                <a:ea typeface="黑体" pitchFamily="49" charset="-122"/>
              </a:rPr>
              <a:t>什</a:t>
            </a:r>
            <a:r>
              <a:rPr lang="zh-CN" altLang="en-US" sz="2600" smtClean="0">
                <a:latin typeface="黑体" pitchFamily="49" charset="-122"/>
                <a:ea typeface="黑体" pitchFamily="49" charset="-122"/>
              </a:rPr>
              <a:t>么</a:t>
            </a:r>
            <a:r>
              <a:rPr lang="zh-CN" altLang="en-US" sz="2600">
                <a:latin typeface="黑体" pitchFamily="49" charset="-122"/>
                <a:ea typeface="黑体" pitchFamily="49" charset="-122"/>
              </a:rPr>
              <a:t>？</a:t>
            </a:r>
            <a:endParaRPr lang="en-US" altLang="zh-CN" sz="2600">
              <a:latin typeface="黑体" pitchFamily="49" charset="-122"/>
              <a:ea typeface="黑体" pitchFamily="49" charset="-122"/>
            </a:endParaRPr>
          </a:p>
          <a:p>
            <a:pPr marL="0" indent="45720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600" smtClean="0">
                <a:latin typeface="黑体" pitchFamily="49" charset="-122"/>
                <a:ea typeface="黑体" pitchFamily="49" charset="-122"/>
              </a:rPr>
              <a:t>如果一个带电体吸引一个轻小物体</a:t>
            </a:r>
            <a:r>
              <a:rPr lang="en-US" altLang="zh-CN" sz="2600" smtClean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600" smtClean="0">
                <a:latin typeface="黑体" pitchFamily="49" charset="-122"/>
                <a:ea typeface="黑体" pitchFamily="49" charset="-122"/>
              </a:rPr>
              <a:t>能否判断这个轻小物体也带电？为什么？</a:t>
            </a:r>
            <a:endParaRPr lang="zh-CN" altLang="en-US" sz="260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6" name="组合 3"/>
          <p:cNvGrpSpPr/>
          <p:nvPr>
            <p:custDataLst>
              <p:tags r:id="rId2"/>
            </p:custDataLst>
          </p:nvPr>
        </p:nvGrpSpPr>
        <p:grpSpPr>
          <a:xfrm>
            <a:off x="467545" y="406164"/>
            <a:ext cx="1478877" cy="433117"/>
            <a:chOff x="1076" y="2064"/>
            <a:chExt cx="2837" cy="1058"/>
          </a:xfrm>
        </p:grpSpPr>
        <p:sp>
          <p:nvSpPr>
            <p:cNvPr id="7" name="流程图: 文档 6"/>
            <p:cNvSpPr/>
            <p:nvPr>
              <p:custDataLst>
                <p:tags r:id="rId3"/>
              </p:custDataLst>
            </p:nvPr>
          </p:nvSpPr>
          <p:spPr>
            <a:xfrm>
              <a:off x="1076" y="2070"/>
              <a:ext cx="2610" cy="1052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8" name="文本框 4101"/>
            <p:cNvSpPr txBox="1"/>
            <p:nvPr>
              <p:custDataLst>
                <p:tags r:id="rId4"/>
              </p:custDataLst>
            </p:nvPr>
          </p:nvSpPr>
          <p:spPr>
            <a:xfrm>
              <a:off x="1214" y="2064"/>
              <a:ext cx="2699" cy="97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000" b="1" noProof="1" smtClean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黑体" pitchFamily="49" charset="-122"/>
                  <a:ea typeface="黑体" pitchFamily="49" charset="-122"/>
                  <a:sym typeface="宋体" panose="02010600030101010101" pitchFamily="2" charset="-122"/>
                </a:rPr>
                <a:t>考考你</a:t>
              </a:r>
              <a:endParaRPr lang="zh-CN" altLang="en-US" sz="2000" b="1" noProof="1">
                <a:solidFill>
                  <a:schemeClr val="accent2">
                    <a:lumMod val="20000"/>
                    <a:lumOff val="80000"/>
                  </a:schemeClr>
                </a:solidFill>
                <a:latin typeface="黑体" pitchFamily="49" charset="-122"/>
                <a:ea typeface="黑体" pitchFamily="49" charset="-122"/>
                <a:sym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339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7" name="Rectangle 3"/>
          <p:cNvSpPr>
            <a:spLocks noGrp="1" noChangeArrowheads="1"/>
          </p:cNvSpPr>
          <p:nvPr>
            <p:ph type="body" idx="1"/>
            <p:custDataLst>
              <p:tags r:id="rId1"/>
            </p:custDataLst>
          </p:nvPr>
        </p:nvSpPr>
        <p:spPr>
          <a:xfrm>
            <a:off x="395536" y="757149"/>
            <a:ext cx="8424936" cy="3712368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600" smtClean="0">
                <a:latin typeface="+mn-ea"/>
              </a:rPr>
              <a:t>1.</a:t>
            </a:r>
            <a:r>
              <a:rPr lang="zh-CN" altLang="en-US" sz="2600" smtClean="0">
                <a:latin typeface="+mn-ea"/>
              </a:rPr>
              <a:t>用</a:t>
            </a:r>
            <a:r>
              <a:rPr lang="zh-CN" altLang="en-US" sz="2600">
                <a:latin typeface="+mn-ea"/>
              </a:rPr>
              <a:t>绝缘细线悬挂</a:t>
            </a:r>
            <a:r>
              <a:rPr lang="en-US" altLang="zh-CN" sz="2600">
                <a:latin typeface="+mn-ea"/>
              </a:rPr>
              <a:t>A B C</a:t>
            </a:r>
            <a:r>
              <a:rPr lang="zh-CN" altLang="en-US" sz="2600">
                <a:latin typeface="+mn-ea"/>
              </a:rPr>
              <a:t>三个带电小球，在所示位置处于平衡状态，若已知</a:t>
            </a:r>
            <a:r>
              <a:rPr lang="en-US" altLang="zh-CN" sz="2600">
                <a:latin typeface="+mn-ea"/>
              </a:rPr>
              <a:t>A</a:t>
            </a:r>
            <a:r>
              <a:rPr lang="zh-CN" altLang="en-US" sz="2600">
                <a:latin typeface="+mn-ea"/>
              </a:rPr>
              <a:t>球带负电，则</a:t>
            </a:r>
            <a:r>
              <a:rPr lang="en-US" altLang="zh-CN" sz="2600">
                <a:latin typeface="+mn-ea"/>
              </a:rPr>
              <a:t>B</a:t>
            </a:r>
            <a:r>
              <a:rPr lang="zh-CN" altLang="en-US" sz="2600">
                <a:latin typeface="+mn-ea"/>
              </a:rPr>
              <a:t>球、</a:t>
            </a:r>
            <a:r>
              <a:rPr lang="en-US" altLang="zh-CN" sz="2600">
                <a:latin typeface="+mn-ea"/>
              </a:rPr>
              <a:t>C</a:t>
            </a:r>
            <a:r>
              <a:rPr lang="zh-CN" altLang="en-US" sz="2600">
                <a:latin typeface="+mn-ea"/>
              </a:rPr>
              <a:t>球的带电情况是（    ）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600" smtClean="0">
                <a:latin typeface="+mn-ea"/>
              </a:rPr>
              <a:t>A.</a:t>
            </a:r>
            <a:r>
              <a:rPr lang="zh-CN" altLang="en-US" sz="2600" smtClean="0">
                <a:latin typeface="+mn-ea"/>
              </a:rPr>
              <a:t>Ｂ球</a:t>
            </a:r>
            <a:r>
              <a:rPr lang="zh-CN" altLang="en-US" sz="2600">
                <a:latin typeface="+mn-ea"/>
              </a:rPr>
              <a:t>带负电、</a:t>
            </a:r>
            <a:r>
              <a:rPr lang="en-US" altLang="zh-CN" sz="2600">
                <a:latin typeface="+mn-ea"/>
              </a:rPr>
              <a:t>C</a:t>
            </a:r>
            <a:r>
              <a:rPr lang="zh-CN" altLang="en-US" sz="2600">
                <a:latin typeface="+mn-ea"/>
              </a:rPr>
              <a:t>球带正电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600" smtClean="0">
                <a:latin typeface="+mn-ea"/>
              </a:rPr>
              <a:t>B.B </a:t>
            </a:r>
            <a:r>
              <a:rPr lang="zh-CN" altLang="en-US" sz="2600">
                <a:latin typeface="+mn-ea"/>
              </a:rPr>
              <a:t>球、</a:t>
            </a:r>
            <a:r>
              <a:rPr lang="en-US" altLang="zh-CN" sz="2600">
                <a:latin typeface="+mn-ea"/>
              </a:rPr>
              <a:t>C</a:t>
            </a:r>
            <a:r>
              <a:rPr lang="zh-CN" altLang="en-US" sz="2600">
                <a:latin typeface="+mn-ea"/>
              </a:rPr>
              <a:t>球都带正电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600" smtClean="0">
                <a:latin typeface="+mn-ea"/>
              </a:rPr>
              <a:t>C.B </a:t>
            </a:r>
            <a:r>
              <a:rPr lang="zh-CN" altLang="en-US" sz="2600">
                <a:latin typeface="+mn-ea"/>
              </a:rPr>
              <a:t>球、</a:t>
            </a:r>
            <a:r>
              <a:rPr lang="en-US" altLang="zh-CN" sz="2600">
                <a:latin typeface="+mn-ea"/>
              </a:rPr>
              <a:t>C</a:t>
            </a:r>
            <a:r>
              <a:rPr lang="zh-CN" altLang="en-US" sz="2600">
                <a:latin typeface="+mn-ea"/>
              </a:rPr>
              <a:t>球都带负电 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600" smtClean="0">
                <a:latin typeface="+mn-ea"/>
              </a:rPr>
              <a:t>D.</a:t>
            </a:r>
            <a:r>
              <a:rPr lang="zh-CN" altLang="en-US" sz="2600" smtClean="0">
                <a:latin typeface="+mn-ea"/>
              </a:rPr>
              <a:t>无</a:t>
            </a:r>
            <a:r>
              <a:rPr lang="zh-CN" altLang="en-US" sz="2600">
                <a:latin typeface="+mn-ea"/>
              </a:rPr>
              <a:t>法判断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</a:pPr>
            <a:endParaRPr lang="zh-CN" altLang="en-US" sz="2600">
              <a:latin typeface="+mn-ea"/>
            </a:endParaRPr>
          </a:p>
        </p:txBody>
      </p:sp>
      <p:sp>
        <p:nvSpPr>
          <p:cNvPr id="134148" name="Oval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220070" y="4192193"/>
            <a:ext cx="215900" cy="1619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4149" name="Oval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444032" y="4192193"/>
            <a:ext cx="215900" cy="1619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4150" name="Oval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525120" y="4192193"/>
            <a:ext cx="215900" cy="1619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4151" name="Line 7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V="1">
            <a:off x="5364535" y="2571750"/>
            <a:ext cx="720725" cy="1620441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34152" name="Line 8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H="1" flipV="1">
            <a:off x="6517057" y="2571750"/>
            <a:ext cx="0" cy="1620441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34153" name="Line 9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H="1" flipV="1">
            <a:off x="7020295" y="2571750"/>
            <a:ext cx="576262" cy="1620441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34154" name="Line 10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5220073" y="2571750"/>
            <a:ext cx="2808287" cy="0"/>
          </a:xfrm>
          <a:prstGeom prst="line">
            <a:avLst/>
          </a:prstGeom>
          <a:noFill/>
          <a:ln w="76200">
            <a:solidFill>
              <a:schemeClr val="tx2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34155" name="Text Box 11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740352" y="1344584"/>
            <a:ext cx="522288" cy="4628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Arial" pitchFamily="34" charset="0"/>
              </a:rPr>
              <a:t>c</a:t>
            </a:r>
          </a:p>
        </p:txBody>
      </p:sp>
      <p:sp>
        <p:nvSpPr>
          <p:cNvPr id="134156" name="Text Box 12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435970" y="4138613"/>
            <a:ext cx="338554" cy="3702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b="0">
                <a:latin typeface="Arial" pitchFamily="34" charset="0"/>
              </a:rPr>
              <a:t>A</a:t>
            </a:r>
          </a:p>
        </p:txBody>
      </p:sp>
      <p:sp>
        <p:nvSpPr>
          <p:cNvPr id="134157" name="Text Box 13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175870" y="4138613"/>
            <a:ext cx="351378" cy="3702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b="0">
                <a:latin typeface="Arial" pitchFamily="34" charset="0"/>
              </a:rPr>
              <a:t>C</a:t>
            </a:r>
          </a:p>
        </p:txBody>
      </p:sp>
      <p:sp>
        <p:nvSpPr>
          <p:cNvPr id="134158" name="Text Box 14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180507" y="4138613"/>
            <a:ext cx="338554" cy="3702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b="0">
                <a:latin typeface="Arial" pitchFamily="34" charset="0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011312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4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5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1" name="Rectangle 3"/>
          <p:cNvSpPr>
            <a:spLocks noGrp="1" noChangeArrowheads="1"/>
          </p:cNvSpPr>
          <p:nvPr>
            <p:ph type="body" idx="1"/>
            <p:custDataLst>
              <p:tags r:id="rId1"/>
            </p:custDataLst>
          </p:nvPr>
        </p:nvSpPr>
        <p:spPr>
          <a:xfrm>
            <a:off x="395536" y="562726"/>
            <a:ext cx="8229600" cy="431898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smtClean="0">
                <a:latin typeface="+mn-ea"/>
              </a:rPr>
              <a:t>2.</a:t>
            </a:r>
            <a:r>
              <a:rPr lang="zh-CN" altLang="en-US" sz="2400" smtClean="0">
                <a:latin typeface="+mn-ea"/>
              </a:rPr>
              <a:t>如</a:t>
            </a:r>
            <a:r>
              <a:rPr lang="zh-CN" altLang="en-US" sz="2400">
                <a:latin typeface="+mn-ea"/>
              </a:rPr>
              <a:t>图所示，</a:t>
            </a:r>
            <a:r>
              <a:rPr lang="en-US" altLang="zh-CN" sz="2400">
                <a:latin typeface="+mn-ea"/>
              </a:rPr>
              <a:t>A</a:t>
            </a:r>
            <a:r>
              <a:rPr lang="zh-CN" altLang="en-US" sz="2400">
                <a:latin typeface="+mn-ea"/>
              </a:rPr>
              <a:t>、</a:t>
            </a:r>
            <a:r>
              <a:rPr lang="en-US" altLang="zh-CN" sz="2400">
                <a:latin typeface="+mn-ea"/>
              </a:rPr>
              <a:t>B</a:t>
            </a:r>
            <a:r>
              <a:rPr lang="zh-CN" altLang="en-US" sz="2400">
                <a:latin typeface="+mn-ea"/>
              </a:rPr>
              <a:t>、</a:t>
            </a:r>
            <a:r>
              <a:rPr lang="en-US" altLang="zh-CN" sz="2400">
                <a:latin typeface="+mn-ea"/>
              </a:rPr>
              <a:t>C</a:t>
            </a:r>
            <a:r>
              <a:rPr lang="zh-CN" altLang="en-US" sz="2400">
                <a:latin typeface="+mn-ea"/>
              </a:rPr>
              <a:t>为三个用丝线悬吊着的小球，相互作用情况如图所示，那么下列说法正确的是（  </a:t>
            </a:r>
            <a:r>
              <a:rPr lang="zh-CN" altLang="en-US" sz="2400" smtClean="0">
                <a:latin typeface="+mn-ea"/>
              </a:rPr>
              <a:t>   </a:t>
            </a:r>
            <a:r>
              <a:rPr lang="zh-CN" altLang="en-US" sz="2400">
                <a:latin typeface="+mn-ea"/>
              </a:rPr>
              <a:t>）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smtClean="0">
                <a:latin typeface="+mn-ea"/>
              </a:rPr>
              <a:t>A.</a:t>
            </a:r>
            <a:r>
              <a:rPr lang="zh-CN" altLang="en-US" sz="2400" smtClean="0">
                <a:latin typeface="+mn-ea"/>
              </a:rPr>
              <a:t>如</a:t>
            </a:r>
            <a:r>
              <a:rPr lang="en-US" altLang="zh-CN" sz="2400">
                <a:latin typeface="+mn-ea"/>
              </a:rPr>
              <a:t>A</a:t>
            </a:r>
            <a:r>
              <a:rPr lang="zh-CN" altLang="en-US" sz="2400">
                <a:latin typeface="+mn-ea"/>
              </a:rPr>
              <a:t>球带正电，</a:t>
            </a:r>
            <a:r>
              <a:rPr lang="en-US" altLang="zh-CN" sz="2400">
                <a:latin typeface="+mn-ea"/>
              </a:rPr>
              <a:t>C</a:t>
            </a:r>
            <a:r>
              <a:rPr lang="zh-CN" altLang="en-US" sz="2400">
                <a:latin typeface="+mn-ea"/>
              </a:rPr>
              <a:t>球一定带正电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smtClean="0">
                <a:latin typeface="+mn-ea"/>
              </a:rPr>
              <a:t>B.</a:t>
            </a:r>
            <a:r>
              <a:rPr lang="zh-CN" altLang="en-US" sz="2400" smtClean="0">
                <a:latin typeface="+mn-ea"/>
              </a:rPr>
              <a:t>如</a:t>
            </a:r>
            <a:r>
              <a:rPr lang="en-US" altLang="zh-CN" sz="2400">
                <a:latin typeface="+mn-ea"/>
              </a:rPr>
              <a:t>A</a:t>
            </a:r>
            <a:r>
              <a:rPr lang="zh-CN" altLang="en-US" sz="2400">
                <a:latin typeface="+mn-ea"/>
              </a:rPr>
              <a:t>球带负电，</a:t>
            </a:r>
            <a:r>
              <a:rPr lang="en-US" altLang="zh-CN" sz="2400">
                <a:latin typeface="+mn-ea"/>
              </a:rPr>
              <a:t>C</a:t>
            </a:r>
            <a:r>
              <a:rPr lang="zh-CN" altLang="en-US" sz="2400">
                <a:latin typeface="+mn-ea"/>
              </a:rPr>
              <a:t>球一定带正电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smtClean="0">
                <a:latin typeface="+mn-ea"/>
              </a:rPr>
              <a:t>C.</a:t>
            </a:r>
            <a:r>
              <a:rPr lang="zh-CN" altLang="en-US" sz="2400" smtClean="0">
                <a:latin typeface="+mn-ea"/>
              </a:rPr>
              <a:t>如</a:t>
            </a:r>
            <a:r>
              <a:rPr lang="en-US" altLang="zh-CN" sz="2400">
                <a:latin typeface="+mn-ea"/>
              </a:rPr>
              <a:t>B</a:t>
            </a:r>
            <a:r>
              <a:rPr lang="zh-CN" altLang="en-US" sz="2400">
                <a:latin typeface="+mn-ea"/>
              </a:rPr>
              <a:t>球带正电，</a:t>
            </a:r>
            <a:r>
              <a:rPr lang="en-US" altLang="zh-CN" sz="2400">
                <a:latin typeface="+mn-ea"/>
              </a:rPr>
              <a:t>A</a:t>
            </a:r>
            <a:r>
              <a:rPr lang="zh-CN" altLang="en-US" sz="2400">
                <a:latin typeface="+mn-ea"/>
              </a:rPr>
              <a:t>球一定带正电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latin typeface="+mn-ea"/>
              </a:rPr>
              <a:t>  </a:t>
            </a:r>
            <a:r>
              <a:rPr lang="en-US" altLang="zh-CN" sz="2400" smtClean="0">
                <a:latin typeface="+mn-ea"/>
              </a:rPr>
              <a:t>C</a:t>
            </a:r>
            <a:r>
              <a:rPr lang="zh-CN" altLang="en-US" sz="2400">
                <a:latin typeface="+mn-ea"/>
              </a:rPr>
              <a:t>球一定都带负电 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smtClean="0">
                <a:latin typeface="+mn-ea"/>
              </a:rPr>
              <a:t>D.A</a:t>
            </a:r>
            <a:r>
              <a:rPr lang="zh-CN" altLang="en-US" sz="2400">
                <a:latin typeface="+mn-ea"/>
              </a:rPr>
              <a:t>、</a:t>
            </a:r>
            <a:r>
              <a:rPr lang="en-US" altLang="zh-CN" sz="2400">
                <a:latin typeface="+mn-ea"/>
              </a:rPr>
              <a:t>B</a:t>
            </a:r>
            <a:r>
              <a:rPr lang="zh-CN" altLang="en-US" sz="2400">
                <a:latin typeface="+mn-ea"/>
              </a:rPr>
              <a:t>一定带同种电荷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latin typeface="+mn-ea"/>
              </a:rPr>
              <a:t>  </a:t>
            </a:r>
            <a:r>
              <a:rPr lang="en-US" altLang="zh-CN" sz="2400" smtClean="0">
                <a:latin typeface="+mn-ea"/>
              </a:rPr>
              <a:t>C</a:t>
            </a:r>
            <a:r>
              <a:rPr lang="zh-CN" altLang="en-US" sz="2400" smtClean="0">
                <a:latin typeface="+mn-ea"/>
              </a:rPr>
              <a:t>球则</a:t>
            </a:r>
            <a:r>
              <a:rPr lang="zh-CN" altLang="en-US" sz="2400">
                <a:latin typeface="+mn-ea"/>
              </a:rPr>
              <a:t>可能不带电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zh-CN" altLang="en-US" sz="2400">
              <a:latin typeface="+mn-ea"/>
            </a:endParaRPr>
          </a:p>
        </p:txBody>
      </p:sp>
      <p:sp>
        <p:nvSpPr>
          <p:cNvPr id="135172" name="Oval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940150" y="4480936"/>
            <a:ext cx="215900" cy="1619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5173" name="Oval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308575" y="4480936"/>
            <a:ext cx="215900" cy="1619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5174" name="Oval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668937" y="4480936"/>
            <a:ext cx="215900" cy="1619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5175" name="Line 7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V="1">
            <a:off x="6084615" y="2860496"/>
            <a:ext cx="720725" cy="162044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35176" name="Line 8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H="1" flipV="1">
            <a:off x="7021237" y="2860496"/>
            <a:ext cx="431800" cy="162044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35177" name="Line 9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V="1">
            <a:off x="7740375" y="2915264"/>
            <a:ext cx="360362" cy="1565672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35178" name="Line 10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5940153" y="2860495"/>
            <a:ext cx="2808287" cy="0"/>
          </a:xfrm>
          <a:prstGeom prst="line">
            <a:avLst/>
          </a:prstGeom>
          <a:noFill/>
          <a:ln w="76200">
            <a:solidFill>
              <a:schemeClr val="tx2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35179" name="Text Box 11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156050" y="4265433"/>
            <a:ext cx="338554" cy="3702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b="0">
                <a:latin typeface="Arial" pitchFamily="34" charset="0"/>
              </a:rPr>
              <a:t>A</a:t>
            </a:r>
          </a:p>
        </p:txBody>
      </p:sp>
      <p:sp>
        <p:nvSpPr>
          <p:cNvPr id="135180" name="Text Box 12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7895950" y="4265433"/>
            <a:ext cx="351378" cy="3702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b="0">
                <a:latin typeface="Arial" pitchFamily="34" charset="0"/>
              </a:rPr>
              <a:t>C</a:t>
            </a:r>
          </a:p>
        </p:txBody>
      </p:sp>
      <p:sp>
        <p:nvSpPr>
          <p:cNvPr id="135181" name="Text Box 13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900587" y="4265433"/>
            <a:ext cx="338554" cy="3702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1800" b="0">
                <a:latin typeface="Arial" pitchFamily="34" charset="0"/>
              </a:rPr>
              <a:t>B</a:t>
            </a:r>
          </a:p>
        </p:txBody>
      </p:sp>
      <p:sp>
        <p:nvSpPr>
          <p:cNvPr id="135182" name="Text Box 14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372200" y="1200212"/>
            <a:ext cx="407484" cy="4628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Arial" pitchFamily="34" charset="0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142742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5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8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body" idx="1"/>
            <p:custDataLst>
              <p:tags r:id="rId1"/>
            </p:custDataLst>
          </p:nvPr>
        </p:nvSpPr>
        <p:spPr>
          <a:xfrm>
            <a:off x="323528" y="839281"/>
            <a:ext cx="8519342" cy="3464939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smtClean="0">
                <a:latin typeface="+mn-ea"/>
              </a:rPr>
              <a:t>3.</a:t>
            </a:r>
            <a:r>
              <a:rPr lang="zh-CN" altLang="en-US" sz="2400" smtClean="0">
                <a:latin typeface="+mn-ea"/>
              </a:rPr>
              <a:t>将</a:t>
            </a:r>
            <a:r>
              <a:rPr lang="zh-CN" altLang="en-US" sz="2400">
                <a:latin typeface="+mn-ea"/>
              </a:rPr>
              <a:t>一个带正电的物体去靠近挂在绝缘细绳下的轻质导体小球</a:t>
            </a:r>
            <a:r>
              <a:rPr lang="en-US" altLang="zh-CN" sz="2400">
                <a:latin typeface="+mn-ea"/>
              </a:rPr>
              <a:t>,</a:t>
            </a:r>
            <a:r>
              <a:rPr lang="zh-CN" altLang="en-US" sz="2400">
                <a:latin typeface="+mn-ea"/>
              </a:rPr>
              <a:t>小球被吸引，如果用带负电的物体去靠近小球</a:t>
            </a:r>
            <a:r>
              <a:rPr lang="en-US" altLang="zh-CN" sz="2400">
                <a:latin typeface="+mn-ea"/>
              </a:rPr>
              <a:t>,</a:t>
            </a:r>
            <a:r>
              <a:rPr lang="zh-CN" altLang="en-US" sz="2400">
                <a:latin typeface="+mn-ea"/>
              </a:rPr>
              <a:t>则</a:t>
            </a:r>
            <a:r>
              <a:rPr lang="en-US" altLang="zh-CN" sz="2400">
                <a:latin typeface="+mn-ea"/>
              </a:rPr>
              <a:t>( </a:t>
            </a:r>
            <a:r>
              <a:rPr lang="en-US" altLang="zh-CN" sz="2400" smtClean="0">
                <a:latin typeface="+mn-ea"/>
              </a:rPr>
              <a:t>     </a:t>
            </a:r>
            <a:r>
              <a:rPr lang="en-US" altLang="zh-CN" sz="2400">
                <a:latin typeface="+mn-ea"/>
              </a:rPr>
              <a:t>)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smtClean="0">
                <a:latin typeface="+mn-ea"/>
              </a:rPr>
              <a:t>A.</a:t>
            </a:r>
            <a:r>
              <a:rPr lang="zh-CN" altLang="en-US" sz="2400" smtClean="0">
                <a:latin typeface="+mn-ea"/>
              </a:rPr>
              <a:t>小</a:t>
            </a:r>
            <a:r>
              <a:rPr lang="zh-CN" altLang="en-US" sz="2400">
                <a:latin typeface="+mn-ea"/>
              </a:rPr>
              <a:t>球也将被吸引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smtClean="0">
                <a:latin typeface="+mn-ea"/>
              </a:rPr>
              <a:t>B.</a:t>
            </a:r>
            <a:r>
              <a:rPr lang="zh-CN" altLang="en-US" sz="2400" smtClean="0">
                <a:latin typeface="+mn-ea"/>
              </a:rPr>
              <a:t>小</a:t>
            </a:r>
            <a:r>
              <a:rPr lang="zh-CN" altLang="en-US" sz="2400">
                <a:latin typeface="+mn-ea"/>
              </a:rPr>
              <a:t>球将被排斥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smtClean="0">
                <a:latin typeface="+mn-ea"/>
              </a:rPr>
              <a:t>C.</a:t>
            </a:r>
            <a:r>
              <a:rPr lang="zh-CN" altLang="en-US" sz="2400" smtClean="0">
                <a:latin typeface="+mn-ea"/>
              </a:rPr>
              <a:t>小</a:t>
            </a:r>
            <a:r>
              <a:rPr lang="zh-CN" altLang="en-US" sz="2400">
                <a:latin typeface="+mn-ea"/>
              </a:rPr>
              <a:t>球将静止不动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smtClean="0">
                <a:latin typeface="+mn-ea"/>
              </a:rPr>
              <a:t>D.</a:t>
            </a:r>
            <a:r>
              <a:rPr lang="zh-CN" altLang="en-US" sz="2400" smtClean="0">
                <a:latin typeface="+mn-ea"/>
              </a:rPr>
              <a:t>小</a:t>
            </a:r>
            <a:r>
              <a:rPr lang="zh-CN" altLang="en-US" sz="2400">
                <a:latin typeface="+mn-ea"/>
              </a:rPr>
              <a:t>球有可能被吸引，也有可能被排斥</a:t>
            </a:r>
          </a:p>
        </p:txBody>
      </p:sp>
      <p:sp>
        <p:nvSpPr>
          <p:cNvPr id="137220" name="Text Box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236296" y="1416771"/>
            <a:ext cx="407484" cy="4628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Arial" pitchFamily="34" charset="0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1087098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7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文本框 9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95288" y="1113235"/>
            <a:ext cx="8280400" cy="28623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itchFamily="18" charset="0"/>
              </a:rPr>
              <a:t>1.</a:t>
            </a:r>
            <a:r>
              <a:rPr lang="zh-CN" altLang="en-US" sz="2400">
                <a:latin typeface="Times New Roman" pitchFamily="18" charset="0"/>
              </a:rPr>
              <a:t>什么是电荷量</a:t>
            </a:r>
            <a:r>
              <a:rPr lang="zh-CN" altLang="en-US" sz="2400" smtClean="0">
                <a:latin typeface="Times New Roman" pitchFamily="18" charset="0"/>
              </a:rPr>
              <a:t>？</a:t>
            </a:r>
            <a:endParaRPr lang="zh-CN" altLang="en-US" sz="2400">
              <a:latin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itchFamily="18" charset="0"/>
              </a:rPr>
              <a:t>2.</a:t>
            </a:r>
            <a:r>
              <a:rPr lang="zh-CN" altLang="en-US" sz="2400">
                <a:latin typeface="Times New Roman" pitchFamily="18" charset="0"/>
              </a:rPr>
              <a:t>电荷量的单位是什么</a:t>
            </a:r>
            <a:r>
              <a:rPr lang="zh-CN" altLang="en-US" sz="2400" smtClean="0">
                <a:latin typeface="Times New Roman" pitchFamily="18" charset="0"/>
              </a:rPr>
              <a:t>？</a:t>
            </a:r>
            <a:endParaRPr lang="zh-CN" altLang="en-US" sz="2400">
              <a:latin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itchFamily="18" charset="0"/>
              </a:rPr>
              <a:t>3.</a:t>
            </a:r>
            <a:r>
              <a:rPr lang="zh-CN" altLang="en-US" sz="2400">
                <a:latin typeface="Times New Roman" pitchFamily="18" charset="0"/>
              </a:rPr>
              <a:t>一根摩擦过的玻璃棒或橡胶棒上所带的电量</a:t>
            </a:r>
            <a:r>
              <a:rPr lang="en-US" altLang="zh-CN" sz="2400">
                <a:latin typeface="Times New Roman" pitchFamily="18" charset="0"/>
              </a:rPr>
              <a:t>,</a:t>
            </a:r>
            <a:r>
              <a:rPr lang="zh-CN" altLang="en-US" sz="2400">
                <a:latin typeface="Times New Roman" pitchFamily="18" charset="0"/>
              </a:rPr>
              <a:t>大约只有</a:t>
            </a:r>
            <a:r>
              <a:rPr lang="en-US" altLang="zh-CN" sz="2400">
                <a:latin typeface="Times New Roman" pitchFamily="18" charset="0"/>
              </a:rPr>
              <a:t>10</a:t>
            </a:r>
            <a:r>
              <a:rPr lang="en-US" altLang="zh-CN" sz="2400" baseline="30000">
                <a:latin typeface="Times New Roman" pitchFamily="18" charset="0"/>
              </a:rPr>
              <a:t>-7</a:t>
            </a:r>
            <a:r>
              <a:rPr lang="zh-CN" altLang="en-US" sz="2400">
                <a:latin typeface="Times New Roman" pitchFamily="18" charset="0"/>
              </a:rPr>
              <a:t>库仑</a:t>
            </a:r>
            <a:r>
              <a:rPr lang="en-US" altLang="zh-CN" sz="2400">
                <a:latin typeface="Times New Roman" pitchFamily="18" charset="0"/>
              </a:rPr>
              <a:t>,</a:t>
            </a:r>
            <a:r>
              <a:rPr lang="zh-CN" altLang="en-US" sz="2400">
                <a:latin typeface="Times New Roman" pitchFamily="18" charset="0"/>
              </a:rPr>
              <a:t>一片带电的云上所带的电量</a:t>
            </a:r>
            <a:r>
              <a:rPr lang="en-US" altLang="zh-CN" sz="2400">
                <a:latin typeface="Times New Roman" pitchFamily="18" charset="0"/>
              </a:rPr>
              <a:t>,</a:t>
            </a:r>
            <a:r>
              <a:rPr lang="zh-CN" altLang="en-US" sz="2400">
                <a:latin typeface="Times New Roman" pitchFamily="18" charset="0"/>
              </a:rPr>
              <a:t>大约有几十库仑。体会一下，你对库伦有何认识？</a:t>
            </a:r>
          </a:p>
        </p:txBody>
      </p:sp>
      <p:grpSp>
        <p:nvGrpSpPr>
          <p:cNvPr id="3" name="组合 3"/>
          <p:cNvGrpSpPr/>
          <p:nvPr>
            <p:custDataLst>
              <p:tags r:id="rId2"/>
            </p:custDataLst>
          </p:nvPr>
        </p:nvGrpSpPr>
        <p:grpSpPr>
          <a:xfrm>
            <a:off x="467544" y="406164"/>
            <a:ext cx="1712912" cy="505152"/>
            <a:chOff x="1076" y="2064"/>
            <a:chExt cx="2699" cy="1058"/>
          </a:xfrm>
        </p:grpSpPr>
        <p:sp>
          <p:nvSpPr>
            <p:cNvPr id="2" name="流程图: 文档 1"/>
            <p:cNvSpPr/>
            <p:nvPr>
              <p:custDataLst>
                <p:tags r:id="rId3"/>
              </p:custDataLst>
            </p:nvPr>
          </p:nvSpPr>
          <p:spPr>
            <a:xfrm>
              <a:off x="1076" y="2070"/>
              <a:ext cx="2610" cy="1052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5125" name="文本框 4101"/>
            <p:cNvSpPr txBox="1"/>
            <p:nvPr>
              <p:custDataLst>
                <p:tags r:id="rId4"/>
              </p:custDataLst>
            </p:nvPr>
          </p:nvSpPr>
          <p:spPr>
            <a:xfrm>
              <a:off x="1076" y="2064"/>
              <a:ext cx="2699" cy="84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000" b="1" noProof="1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黑体" pitchFamily="49" charset="-122"/>
                  <a:ea typeface="黑体" pitchFamily="49" charset="-122"/>
                  <a:sym typeface="宋体" panose="02010600030101010101" pitchFamily="2" charset="-122"/>
                </a:rPr>
                <a:t>问题与思考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89444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extBox 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9750" y="1491853"/>
            <a:ext cx="8280400" cy="28992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90000"/>
              </a:lnSpc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）定义：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电荷的多少叫作电荷量。</a:t>
            </a:r>
          </a:p>
          <a:p>
            <a:pPr>
              <a:lnSpc>
                <a:spcPct val="190000"/>
              </a:lnSpc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）单位：</a:t>
            </a:r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库仑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，简称：</a:t>
            </a:r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库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，符号：</a:t>
            </a:r>
            <a:r>
              <a:rPr lang="en-US" altLang="zh-CN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C</a:t>
            </a:r>
          </a:p>
          <a:p>
            <a:pPr>
              <a:lnSpc>
                <a:spcPct val="190000"/>
              </a:lnSpc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）注意：</a:t>
            </a:r>
            <a:r>
              <a:rPr lang="zh-CN" altLang="en-US"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两个电荷量分别为</a:t>
            </a:r>
            <a:r>
              <a:rPr lang="en-US" altLang="zh-CN"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1</a:t>
            </a:r>
            <a:r>
              <a:rPr lang="zh-CN" altLang="en-US"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库仑的带电体，相距</a:t>
            </a:r>
            <a:r>
              <a:rPr lang="en-US" altLang="zh-CN"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1</a:t>
            </a:r>
            <a:r>
              <a:rPr lang="zh-CN" altLang="en-US"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千米，相互作用力约为</a:t>
            </a:r>
            <a:r>
              <a:rPr lang="en-US" altLang="zh-CN"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9000N</a:t>
            </a:r>
            <a:r>
              <a:rPr lang="zh-CN" altLang="en-US"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。可见：库仑是一个很大的单位。</a:t>
            </a:r>
            <a:endParaRPr lang="en-US" sz="2400" b="1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TextBox 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851277" y="1004887"/>
            <a:ext cx="1279525" cy="6093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电荷量</a:t>
            </a:r>
            <a:r>
              <a:rPr lang="en-US" sz="2800" b="1">
                <a:latin typeface="微软雅黑" pitchFamily="34" charset="-122"/>
                <a:ea typeface="微软雅黑" pitchFamily="34" charset="-122"/>
              </a:rPr>
              <a:t> </a:t>
            </a:r>
          </a:p>
        </p:txBody>
      </p:sp>
      <p:grpSp>
        <p:nvGrpSpPr>
          <p:cNvPr id="4" name="组合 3"/>
          <p:cNvGrpSpPr/>
          <p:nvPr>
            <p:custDataLst>
              <p:tags r:id="rId3"/>
            </p:custDataLst>
          </p:nvPr>
        </p:nvGrpSpPr>
        <p:grpSpPr>
          <a:xfrm>
            <a:off x="467544" y="550536"/>
            <a:ext cx="1729110" cy="500695"/>
            <a:chOff x="1076" y="1998"/>
            <a:chExt cx="2722" cy="1052"/>
          </a:xfrm>
        </p:grpSpPr>
        <p:sp>
          <p:nvSpPr>
            <p:cNvPr id="3" name="流程图: 文档 2"/>
            <p:cNvSpPr/>
            <p:nvPr>
              <p:custDataLst>
                <p:tags r:id="rId4"/>
              </p:custDataLst>
            </p:nvPr>
          </p:nvSpPr>
          <p:spPr>
            <a:xfrm>
              <a:off x="1076" y="2071"/>
              <a:ext cx="2722" cy="979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5125" name="文本框 4101"/>
            <p:cNvSpPr txBox="1"/>
            <p:nvPr>
              <p:custDataLst>
                <p:tags r:id="rId5"/>
              </p:custDataLst>
            </p:nvPr>
          </p:nvSpPr>
          <p:spPr>
            <a:xfrm>
              <a:off x="1076" y="1998"/>
              <a:ext cx="2699" cy="8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000" b="1" noProof="1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黑体" pitchFamily="49" charset="-122"/>
                  <a:ea typeface="黑体" pitchFamily="49" charset="-122"/>
                  <a:sym typeface="宋体" panose="02010600030101010101" pitchFamily="2" charset="-122"/>
                </a:rPr>
                <a:t>归纳与总结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58237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67544" y="839281"/>
            <a:ext cx="8136904" cy="3433529"/>
          </a:xfrm>
          <a:prstGeom prst="roundRect">
            <a:avLst>
              <a:gd name="adj" fmla="val 16667"/>
            </a:avLst>
          </a:prstGeom>
          <a:solidFill>
            <a:srgbClr val="008080">
              <a:alpha val="39999"/>
            </a:srgbClr>
          </a:solidFill>
          <a:ln w="28575">
            <a:solidFill>
              <a:srgbClr val="008080"/>
            </a:solidFill>
            <a:round/>
          </a:ln>
        </p:spPr>
        <p:txBody>
          <a:bodyPr wrap="square" lIns="90170" tIns="46990" rIns="90170" bIns="469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6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中和现象</a:t>
            </a:r>
            <a:endParaRPr lang="en-US" altLang="zh-CN" sz="2600" b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600" b="1" smtClean="0"/>
              <a:t>1</a:t>
            </a:r>
            <a:r>
              <a:rPr lang="zh-CN" altLang="en-US" sz="2600" b="1" smtClean="0"/>
              <a:t>、等量的异种电荷放在一起完全抵消的现象叫中和现象。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600" b="1" smtClean="0"/>
              <a:t>2</a:t>
            </a:r>
            <a:r>
              <a:rPr lang="zh-CN" altLang="en-US" sz="2600" b="1" smtClean="0"/>
              <a:t>、中和现象并不是电荷的消失，而是电荷发生了转移，使正、负电荷抵消。</a:t>
            </a:r>
          </a:p>
        </p:txBody>
      </p:sp>
    </p:spTree>
    <p:extLst>
      <p:ext uri="{BB962C8B-B14F-4D97-AF65-F5344CB8AC3E}">
        <p14:creationId xmlns:p14="http://schemas.microsoft.com/office/powerpoint/2010/main" val="168679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5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676400" y="246461"/>
            <a:ext cx="6629400" cy="65127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algn="ctr"/>
            <a:endParaRPr lang="en-US" altLang="zh-CN" sz="5400">
              <a:solidFill>
                <a:schemeClr val="tx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1316" name="Text Box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67546" y="627533"/>
            <a:ext cx="8280919" cy="39801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smtClean="0">
                <a:latin typeface="+mn-ea"/>
              </a:rPr>
              <a:t>4.</a:t>
            </a:r>
            <a:r>
              <a:rPr lang="zh-CN" altLang="en-US" sz="2400" smtClean="0">
                <a:latin typeface="+mn-ea"/>
              </a:rPr>
              <a:t>一</a:t>
            </a:r>
            <a:r>
              <a:rPr lang="zh-CN" altLang="en-US" sz="2400">
                <a:latin typeface="+mn-ea"/>
              </a:rPr>
              <a:t>个带电体跟一个带正电的验电器的金属球相接触，观察到验电器的金属箔先闭合后又张开，根据这一现象可以判断（    ）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+mn-ea"/>
              </a:rPr>
              <a:t>A.</a:t>
            </a:r>
            <a:r>
              <a:rPr lang="zh-CN" altLang="en-US" sz="2400" smtClean="0">
                <a:latin typeface="+mn-ea"/>
              </a:rPr>
              <a:t>带</a:t>
            </a:r>
            <a:r>
              <a:rPr lang="zh-CN" altLang="en-US" sz="2400">
                <a:latin typeface="+mn-ea"/>
              </a:rPr>
              <a:t>电体一定带有大量的正电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+mn-ea"/>
              </a:rPr>
              <a:t>B.</a:t>
            </a:r>
            <a:r>
              <a:rPr lang="zh-CN" altLang="en-US" sz="2400" smtClean="0">
                <a:latin typeface="+mn-ea"/>
              </a:rPr>
              <a:t>带</a:t>
            </a:r>
            <a:r>
              <a:rPr lang="zh-CN" altLang="en-US" sz="2400">
                <a:latin typeface="+mn-ea"/>
              </a:rPr>
              <a:t>电体一定带有大量的负电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+mn-ea"/>
              </a:rPr>
              <a:t>C.</a:t>
            </a:r>
            <a:r>
              <a:rPr lang="zh-CN" altLang="en-US" sz="2400" smtClean="0">
                <a:latin typeface="+mn-ea"/>
              </a:rPr>
              <a:t>带</a:t>
            </a:r>
            <a:r>
              <a:rPr lang="zh-CN" altLang="en-US" sz="2400">
                <a:latin typeface="+mn-ea"/>
              </a:rPr>
              <a:t>电体一定带有与验电器等量的正电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+mn-ea"/>
              </a:rPr>
              <a:t>D.</a:t>
            </a:r>
            <a:r>
              <a:rPr lang="zh-CN" altLang="en-US" sz="2400" smtClean="0">
                <a:latin typeface="+mn-ea"/>
              </a:rPr>
              <a:t>带</a:t>
            </a:r>
            <a:r>
              <a:rPr lang="zh-CN" altLang="en-US" sz="2400">
                <a:latin typeface="+mn-ea"/>
              </a:rPr>
              <a:t>电体一定带有与验电器等量的负电</a:t>
            </a:r>
          </a:p>
        </p:txBody>
      </p:sp>
      <p:sp>
        <p:nvSpPr>
          <p:cNvPr id="141317" name="Text Box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71600" y="1777702"/>
            <a:ext cx="389850" cy="4628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b="0">
                <a:solidFill>
                  <a:srgbClr val="FF0000"/>
                </a:solidFill>
                <a:latin typeface="Arial" pitchFamily="34" charset="0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92484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1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闪电击中东方明珠.mp4">
            <a:hlinkClick r:id="" action="ppaction://media"/>
          </p:cNvPr>
          <p:cNvPicPr>
            <a:picLocks noRot="1" noChangeAspect="1"/>
          </p:cNvPicPr>
          <p:nvPr>
            <a:videoFile r:link="rId1"/>
            <p:custDataLst>
              <p:tags r:id="rId2"/>
            </p:custDataLst>
            <p:extLst/>
          </p:nvPr>
        </p:nvPicPr>
        <p:blipFill>
          <a:blip r:embed="rId10"/>
          <a:stretch>
            <a:fillRect/>
          </a:stretch>
        </p:blipFill>
        <p:spPr>
          <a:xfrm>
            <a:off x="1187624" y="767094"/>
            <a:ext cx="2706158" cy="3753684"/>
          </a:xfrm>
          <a:prstGeom prst="rect">
            <a:avLst/>
          </a:prstGeom>
        </p:spPr>
      </p:pic>
      <p:sp>
        <p:nvSpPr>
          <p:cNvPr id="5" name="TextBox 4"/>
          <p:cNvSpPr txBox="1"/>
          <p:nvPr>
            <p:custDataLst>
              <p:tags r:id="rId3"/>
            </p:custDataLst>
          </p:nvPr>
        </p:nvSpPr>
        <p:spPr>
          <a:xfrm>
            <a:off x="4572000" y="839280"/>
            <a:ext cx="3600400" cy="342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公</a:t>
            </a:r>
            <a:r>
              <a:rPr lang="zh-CN" altLang="en-US" sz="24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元</a:t>
            </a:r>
            <a:r>
              <a:rPr lang="en-US" altLang="zh-CN" sz="24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24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4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8</a:t>
            </a:r>
            <a:r>
              <a:rPr lang="zh-CN" altLang="en-US" sz="24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月</a:t>
            </a:r>
            <a:r>
              <a:rPr lang="en-US" altLang="zh-CN" sz="24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10</a:t>
            </a:r>
            <a:r>
              <a:rPr lang="zh-CN" altLang="en-US" sz="24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，上海外滩游客拍摄到一幅神奇的画面。一道闪电穿越天空，击中了东方明珠电视塔。让我们一起看看这神奇的景象吧！</a:t>
            </a:r>
            <a:endParaRPr lang="zh-CN" altLang="en-US" sz="2400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>
            <p:custDataLst>
              <p:tags r:id="rId4"/>
            </p:custDataLst>
          </p:nvPr>
        </p:nvSpPr>
        <p:spPr>
          <a:xfrm>
            <a:off x="1475656" y="4520779"/>
            <a:ext cx="2160240" cy="4319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2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点击观看视频</a:t>
            </a:r>
            <a:endParaRPr lang="zh-CN" altLang="en-US" sz="220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Shape 108"/>
          <p:cNvSpPr/>
          <p:nvPr>
            <p:custDataLst>
              <p:tags r:id="rId5"/>
            </p:custDataLst>
          </p:nvPr>
        </p:nvSpPr>
        <p:spPr>
          <a:xfrm>
            <a:off x="271805" y="87169"/>
            <a:ext cx="608220" cy="512453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charset="-122"/>
              <a:ea typeface="微软雅黑"/>
              <a:sym typeface="微软雅黑" charset="-122"/>
            </a:endParaRPr>
          </a:p>
        </p:txBody>
      </p:sp>
      <p:sp>
        <p:nvSpPr>
          <p:cNvPr id="8" name="Shape 112"/>
          <p:cNvSpPr/>
          <p:nvPr>
            <p:custDataLst>
              <p:tags r:id="rId6"/>
            </p:custDataLst>
          </p:nvPr>
        </p:nvSpPr>
        <p:spPr>
          <a:xfrm>
            <a:off x="174115" y="87032"/>
            <a:ext cx="809896" cy="52451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itchFamily="2" charset="-122"/>
              <a:sym typeface="微软雅黑" charset="-122"/>
            </a:endParaRPr>
          </a:p>
        </p:txBody>
      </p:sp>
      <p:sp>
        <p:nvSpPr>
          <p:cNvPr id="9" name="文本框 1"/>
          <p:cNvSpPr txBox="1"/>
          <p:nvPr>
            <p:custDataLst>
              <p:tags r:id="rId7"/>
            </p:custDataLst>
          </p:nvPr>
        </p:nvSpPr>
        <p:spPr>
          <a:xfrm>
            <a:off x="1149088" y="128384"/>
            <a:ext cx="1118253" cy="4010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课堂导入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charset="-122"/>
              <a:ea typeface="微软雅黑"/>
              <a:cs typeface="Arial"/>
              <a:sym typeface="Arial"/>
            </a:endParaRPr>
          </a:p>
        </p:txBody>
      </p:sp>
      <p:cxnSp>
        <p:nvCxnSpPr>
          <p:cNvPr id="10" name="直接连接符 9"/>
          <p:cNvCxnSpPr/>
          <p:nvPr>
            <p:custDataLst>
              <p:tags r:id="rId8"/>
            </p:custDataLst>
          </p:nvPr>
        </p:nvCxnSpPr>
        <p:spPr>
          <a:xfrm>
            <a:off x="1018621" y="537389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93491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9217" descr="slide0020_image030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3"/>
          <a:stretch>
            <a:fillRect/>
          </a:stretch>
        </p:blipFill>
        <p:spPr bwMode="auto">
          <a:xfrm>
            <a:off x="3059833" y="622721"/>
            <a:ext cx="3127375" cy="35266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267" name="圆角矩形标注 921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580781" y="891803"/>
            <a:ext cx="1441450" cy="352425"/>
          </a:xfrm>
          <a:prstGeom prst="wedgeRoundRectCallout">
            <a:avLst>
              <a:gd name="adj1" fmla="val -106523"/>
              <a:gd name="adj2" fmla="val 154866"/>
              <a:gd name="adj3" fmla="val 16667"/>
            </a:avLst>
          </a:prstGeom>
          <a:solidFill>
            <a:schemeClr val="bg1"/>
          </a:solidFill>
          <a:ln w="28575">
            <a:solidFill>
              <a:srgbClr val="0066CC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2000" b="1"/>
              <a:t>金属球</a:t>
            </a:r>
          </a:p>
        </p:txBody>
      </p:sp>
      <p:sp>
        <p:nvSpPr>
          <p:cNvPr id="11268" name="圆角矩形标注 9220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61418" y="1270421"/>
            <a:ext cx="1404938" cy="351234"/>
          </a:xfrm>
          <a:prstGeom prst="wedgeRoundRectCallout">
            <a:avLst>
              <a:gd name="adj1" fmla="val 55801"/>
              <a:gd name="adj2" fmla="val 128236"/>
              <a:gd name="adj3" fmla="val 16667"/>
            </a:avLst>
          </a:prstGeom>
          <a:solidFill>
            <a:schemeClr val="bg1"/>
          </a:solidFill>
          <a:ln w="28575">
            <a:solidFill>
              <a:srgbClr val="0066CC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2000" b="1"/>
              <a:t>绝缘垫</a:t>
            </a:r>
          </a:p>
        </p:txBody>
      </p:sp>
      <p:sp>
        <p:nvSpPr>
          <p:cNvPr id="11269" name="圆角矩形标注 922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653808" y="1702618"/>
            <a:ext cx="1512887" cy="351235"/>
          </a:xfrm>
          <a:prstGeom prst="wedgeRoundRectCallout">
            <a:avLst>
              <a:gd name="adj1" fmla="val -112236"/>
              <a:gd name="adj2" fmla="val 134690"/>
              <a:gd name="adj3" fmla="val 16667"/>
            </a:avLst>
          </a:prstGeom>
          <a:solidFill>
            <a:schemeClr val="bg1"/>
          </a:solidFill>
          <a:ln w="28575">
            <a:solidFill>
              <a:srgbClr val="0066CC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2000" b="1"/>
              <a:t>金属杆</a:t>
            </a:r>
          </a:p>
        </p:txBody>
      </p:sp>
      <p:sp>
        <p:nvSpPr>
          <p:cNvPr id="11270" name="圆角矩形标注 922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981919" y="1864543"/>
            <a:ext cx="1260475" cy="378619"/>
          </a:xfrm>
          <a:prstGeom prst="wedgeRoundRectCallout">
            <a:avLst>
              <a:gd name="adj1" fmla="val 135440"/>
              <a:gd name="adj2" fmla="val 178625"/>
              <a:gd name="adj3" fmla="val 16667"/>
            </a:avLst>
          </a:prstGeom>
          <a:solidFill>
            <a:schemeClr val="bg1"/>
          </a:solidFill>
          <a:ln w="28575">
            <a:solidFill>
              <a:srgbClr val="0066CC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2000" b="1"/>
              <a:t>金属箔</a:t>
            </a:r>
          </a:p>
        </p:txBody>
      </p:sp>
      <p:sp>
        <p:nvSpPr>
          <p:cNvPr id="11271" name="圆角矩形标注 9223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869708" y="2620590"/>
            <a:ext cx="1512887" cy="351234"/>
          </a:xfrm>
          <a:prstGeom prst="wedgeRoundRectCallout">
            <a:avLst>
              <a:gd name="adj1" fmla="val -67866"/>
              <a:gd name="adj2" fmla="val 94042"/>
              <a:gd name="adj3" fmla="val 16667"/>
            </a:avLst>
          </a:prstGeom>
          <a:solidFill>
            <a:schemeClr val="bg1"/>
          </a:solidFill>
          <a:ln w="28575">
            <a:solidFill>
              <a:srgbClr val="0066CC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2000" b="1"/>
              <a:t>金属罩</a:t>
            </a:r>
          </a:p>
        </p:txBody>
      </p:sp>
      <p:sp>
        <p:nvSpPr>
          <p:cNvPr id="11272" name="圆角矩形标注 9224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477093" y="2513434"/>
            <a:ext cx="1404938" cy="377428"/>
          </a:xfrm>
          <a:prstGeom prst="wedgeRoundRectCallout">
            <a:avLst>
              <a:gd name="adj1" fmla="val 98370"/>
              <a:gd name="adj2" fmla="val 94389"/>
              <a:gd name="adj3" fmla="val 16667"/>
            </a:avLst>
          </a:prstGeom>
          <a:solidFill>
            <a:schemeClr val="bg1"/>
          </a:solidFill>
          <a:ln w="28575">
            <a:solidFill>
              <a:srgbClr val="0066CC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2000" b="1"/>
              <a:t>接线柱</a:t>
            </a:r>
          </a:p>
        </p:txBody>
      </p:sp>
      <p:sp>
        <p:nvSpPr>
          <p:cNvPr id="11274" name="TextBox 5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347864" y="4376406"/>
            <a:ext cx="2520950" cy="583160"/>
          </a:xfrm>
          <a:prstGeom prst="roundRect">
            <a:avLst>
              <a:gd name="adj" fmla="val 16667"/>
            </a:avLst>
          </a:prstGeom>
          <a:solidFill>
            <a:srgbClr val="008080">
              <a:alpha val="39999"/>
            </a:srgbClr>
          </a:solidFill>
          <a:ln w="28575">
            <a:solidFill>
              <a:srgbClr val="008080"/>
            </a:solidFill>
            <a:rou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/>
              <a:t>验电器的构造</a:t>
            </a:r>
          </a:p>
        </p:txBody>
      </p:sp>
      <p:grpSp>
        <p:nvGrpSpPr>
          <p:cNvPr id="14" name="组合 3"/>
          <p:cNvGrpSpPr/>
          <p:nvPr>
            <p:custDataLst>
              <p:tags r:id="rId9"/>
            </p:custDataLst>
          </p:nvPr>
        </p:nvGrpSpPr>
        <p:grpSpPr>
          <a:xfrm>
            <a:off x="539552" y="406163"/>
            <a:ext cx="1727840" cy="447391"/>
            <a:chOff x="1076" y="2071"/>
            <a:chExt cx="2720" cy="940"/>
          </a:xfrm>
        </p:grpSpPr>
        <p:sp>
          <p:nvSpPr>
            <p:cNvPr id="15" name="流程图: 文档 14"/>
            <p:cNvSpPr/>
            <p:nvPr>
              <p:custDataLst>
                <p:tags r:id="rId10"/>
              </p:custDataLst>
            </p:nvPr>
          </p:nvSpPr>
          <p:spPr>
            <a:xfrm>
              <a:off x="1076" y="2071"/>
              <a:ext cx="2632" cy="940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noProof="1"/>
            </a:p>
          </p:txBody>
        </p:sp>
        <p:sp>
          <p:nvSpPr>
            <p:cNvPr id="16" name="文本框 4101"/>
            <p:cNvSpPr txBox="1"/>
            <p:nvPr>
              <p:custDataLst>
                <p:tags r:id="rId11"/>
              </p:custDataLst>
            </p:nvPr>
          </p:nvSpPr>
          <p:spPr>
            <a:xfrm>
              <a:off x="1076" y="2101"/>
              <a:ext cx="2720" cy="8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b="1" noProof="1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黑体" pitchFamily="49" charset="-122"/>
                  <a:ea typeface="黑体" pitchFamily="49" charset="-122"/>
                  <a:sym typeface="宋体" panose="02010600030101010101" pitchFamily="2" charset="-122"/>
                </a:rPr>
                <a:t>观察与思考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8407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nimBg="1"/>
      <p:bldP spid="11268" grpId="0" animBg="1"/>
      <p:bldP spid="11269" grpId="0" animBg="1"/>
      <p:bldP spid="11270" grpId="0" animBg="1"/>
      <p:bldP spid="11271" grpId="0" animBg="1"/>
      <p:bldP spid="11272" grpId="0" animBg="1"/>
      <p:bldP spid="1127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0244" descr="t016dc75d389917d169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4788024" y="1128026"/>
            <a:ext cx="2565400" cy="18359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291" name="图片 10245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1475656" y="1128025"/>
            <a:ext cx="2518370" cy="18297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293" name="TextBox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331913" y="3651647"/>
            <a:ext cx="6049962" cy="583160"/>
          </a:xfrm>
          <a:prstGeom prst="roundRect">
            <a:avLst>
              <a:gd name="adj" fmla="val 16667"/>
            </a:avLst>
          </a:prstGeom>
          <a:solidFill>
            <a:srgbClr val="008080">
              <a:alpha val="39999"/>
            </a:srgbClr>
          </a:solidFill>
          <a:ln w="28575">
            <a:solidFill>
              <a:srgbClr val="008080"/>
            </a:solidFill>
            <a:round/>
          </a:ln>
        </p:spPr>
        <p:txBody>
          <a:bodyPr lIns="90170" tIns="46990" rIns="90170" bIns="46990">
            <a:spAutoFit/>
          </a:bodyPr>
          <a:lstStyle/>
          <a:p>
            <a:pPr algn="ctr"/>
            <a:r>
              <a:rPr lang="zh-CN" altLang="en-US" sz="2800" b="1"/>
              <a:t>验电器的</a:t>
            </a:r>
            <a:r>
              <a:rPr lang="zh-CN" altLang="en-US" sz="2800" b="1">
                <a:solidFill>
                  <a:srgbClr val="FF0000"/>
                </a:solidFill>
              </a:rPr>
              <a:t>原理</a:t>
            </a:r>
            <a:r>
              <a:rPr lang="zh-CN" altLang="en-US" sz="2800" b="1"/>
              <a:t>：同种电荷相互排斥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729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95536" y="1272398"/>
            <a:ext cx="503979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>
                <a:latin typeface="Times New Roman" pitchFamily="18" charset="0"/>
              </a:rPr>
              <a:t>1.</a:t>
            </a:r>
            <a:r>
              <a:rPr lang="zh-CN" altLang="en-US" sz="2400">
                <a:latin typeface="Times New Roman" pitchFamily="18" charset="0"/>
              </a:rPr>
              <a:t>常见物质是由</a:t>
            </a:r>
            <a:r>
              <a:rPr lang="zh-CN" altLang="en-US" sz="2400">
                <a:solidFill>
                  <a:srgbClr val="FF0000"/>
                </a:solidFill>
                <a:latin typeface="Times New Roman" pitchFamily="18" charset="0"/>
              </a:rPr>
              <a:t>分子、原子</a:t>
            </a:r>
            <a:r>
              <a:rPr lang="zh-CN" altLang="en-US" sz="2400">
                <a:latin typeface="Times New Roman" pitchFamily="18" charset="0"/>
              </a:rPr>
              <a:t>构成的。</a:t>
            </a:r>
          </a:p>
        </p:txBody>
      </p:sp>
      <p:sp>
        <p:nvSpPr>
          <p:cNvPr id="13315" name="Text Box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68596" y="2891648"/>
            <a:ext cx="85090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宋体" panose="02010600030101010101" pitchFamily="2" charset="-122"/>
              </a:rPr>
              <a:t>原子</a:t>
            </a:r>
          </a:p>
        </p:txBody>
      </p:sp>
      <p:sp>
        <p:nvSpPr>
          <p:cNvPr id="13316" name="Text Box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087809" y="3377423"/>
            <a:ext cx="231140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宋体" panose="02010600030101010101" pitchFamily="2" charset="-122"/>
              </a:rPr>
              <a:t>核外电子</a:t>
            </a:r>
            <a:r>
              <a:rPr lang="zh-CN" altLang="en-US" sz="2400" b="1"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13317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167186" y="2303479"/>
            <a:ext cx="1728787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宋体" panose="02010600030101010101" pitchFamily="2" charset="-122"/>
              </a:rPr>
              <a:t>原子核</a:t>
            </a:r>
          </a:p>
        </p:txBody>
      </p:sp>
      <p:sp>
        <p:nvSpPr>
          <p:cNvPr id="13318" name="Rectangle 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878509" y="1798654"/>
            <a:ext cx="1493837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宋体" panose="02010600030101010101" pitchFamily="2" charset="-122"/>
              </a:rPr>
              <a:t>质子</a:t>
            </a:r>
          </a:p>
        </p:txBody>
      </p:sp>
      <p:sp>
        <p:nvSpPr>
          <p:cNvPr id="13319" name="Rectangle 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878509" y="2736867"/>
            <a:ext cx="163830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宋体" panose="02010600030101010101" pitchFamily="2" charset="-122"/>
              </a:rPr>
              <a:t>中子</a:t>
            </a:r>
          </a:p>
        </p:txBody>
      </p:sp>
      <p:sp>
        <p:nvSpPr>
          <p:cNvPr id="13320" name="AutoShape 9"/>
          <p:cNvSpPr/>
          <p:nvPr>
            <p:custDataLst>
              <p:tags r:id="rId7"/>
            </p:custDataLst>
          </p:nvPr>
        </p:nvSpPr>
        <p:spPr bwMode="auto">
          <a:xfrm>
            <a:off x="1798886" y="2593991"/>
            <a:ext cx="225425" cy="1047750"/>
          </a:xfrm>
          <a:prstGeom prst="leftBrace">
            <a:avLst>
              <a:gd name="adj1" fmla="val 51299"/>
              <a:gd name="adj2" fmla="val 50000"/>
            </a:avLst>
          </a:prstGeom>
          <a:noFill/>
          <a:ln w="2857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3321" name="AutoShape 10"/>
          <p:cNvSpPr/>
          <p:nvPr>
            <p:custDataLst>
              <p:tags r:id="rId8"/>
            </p:custDataLst>
          </p:nvPr>
        </p:nvSpPr>
        <p:spPr bwMode="auto">
          <a:xfrm>
            <a:off x="3473698" y="2034398"/>
            <a:ext cx="358775" cy="1012031"/>
          </a:xfrm>
          <a:prstGeom prst="leftBrace">
            <a:avLst>
              <a:gd name="adj1" fmla="val 31133"/>
              <a:gd name="adj2" fmla="val 50000"/>
            </a:avLst>
          </a:prstGeom>
          <a:noFill/>
          <a:ln w="2857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3322" name="Text Box 11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38411" y="3260742"/>
            <a:ext cx="1304925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电中性</a:t>
            </a:r>
          </a:p>
        </p:txBody>
      </p:sp>
      <p:sp>
        <p:nvSpPr>
          <p:cNvPr id="13323" name="Text Box 12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167184" y="2613041"/>
            <a:ext cx="1395412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带正电</a:t>
            </a:r>
          </a:p>
        </p:txBody>
      </p:sp>
      <p:sp>
        <p:nvSpPr>
          <p:cNvPr id="13324" name="Text Box 13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176709" y="3736992"/>
            <a:ext cx="1395412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带负电</a:t>
            </a:r>
          </a:p>
        </p:txBody>
      </p:sp>
      <p:sp>
        <p:nvSpPr>
          <p:cNvPr id="13325" name="Text Box 14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751509" y="3034523"/>
            <a:ext cx="1395412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不带电</a:t>
            </a:r>
          </a:p>
        </p:txBody>
      </p:sp>
      <p:sp>
        <p:nvSpPr>
          <p:cNvPr id="13326" name="Text Box 15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788023" y="2101073"/>
            <a:ext cx="1395413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带正电</a:t>
            </a:r>
          </a:p>
        </p:txBody>
      </p:sp>
      <p:sp>
        <p:nvSpPr>
          <p:cNvPr id="13327" name="Text Box 4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395535" y="1865329"/>
            <a:ext cx="3635375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itchFamily="18" charset="0"/>
              </a:rPr>
              <a:t>2</a:t>
            </a:r>
            <a:r>
              <a:rPr lang="en-US" altLang="zh-CN" sz="2400" b="1">
                <a:latin typeface="宋体" panose="02010600030101010101" pitchFamily="2" charset="-122"/>
              </a:rPr>
              <a:t>.</a:t>
            </a:r>
            <a:r>
              <a:rPr lang="zh-CN" altLang="en-US" sz="2400" b="1">
                <a:latin typeface="宋体" panose="02010600030101010101" pitchFamily="2" charset="-122"/>
              </a:rPr>
              <a:t>原子结构</a:t>
            </a:r>
          </a:p>
        </p:txBody>
      </p:sp>
      <p:pic>
        <p:nvPicPr>
          <p:cNvPr id="13328" name="图片 12305" descr="t0112bb78eb2bfbf728"/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19"/>
          <a:stretch>
            <a:fillRect/>
          </a:stretch>
        </p:blipFill>
        <p:spPr bwMode="auto">
          <a:xfrm>
            <a:off x="5724129" y="1705515"/>
            <a:ext cx="2916237" cy="21655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329" name="文本框 13328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467544" y="4376406"/>
            <a:ext cx="8127546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latin typeface="黑体" pitchFamily="49" charset="-122"/>
                <a:ea typeface="黑体" pitchFamily="49" charset="-122"/>
              </a:rPr>
              <a:t>电子是带有</a:t>
            </a:r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最小负电荷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的粒子，所带电荷量为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1.6×10</a:t>
            </a:r>
            <a:r>
              <a:rPr lang="en-US" altLang="zh-CN" sz="2400" baseline="30000">
                <a:latin typeface="黑体" pitchFamily="49" charset="-122"/>
                <a:ea typeface="黑体" pitchFamily="49" charset="-122"/>
              </a:rPr>
              <a:t>-19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C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27" name="文本框 13332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467545" y="406163"/>
            <a:ext cx="3057247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二、原</a:t>
            </a:r>
            <a:r>
              <a:rPr lang="zh-CN" altLang="en-US" sz="2800" b="1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子及其结构</a:t>
            </a:r>
          </a:p>
        </p:txBody>
      </p:sp>
    </p:spTree>
    <p:extLst>
      <p:ext uri="{BB962C8B-B14F-4D97-AF65-F5344CB8AC3E}">
        <p14:creationId xmlns:p14="http://schemas.microsoft.com/office/powerpoint/2010/main" val="453771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  <p:cond evt="onBegin" delay="0">
                          <p:tn val="40"/>
                        </p:cond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  <p:cond evt="onBegin" delay="0">
                          <p:tn val="44"/>
                        </p:cond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  <p:cond evt="onBegin" delay="0">
                          <p:tn val="48"/>
                        </p:cond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  <p:cond evt="onBegin" delay="0">
                          <p:tn val="52"/>
                        </p:cond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  <p:cond evt="onBegin" delay="0">
                          <p:tn val="56"/>
                        </p:cond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  <p:cond evt="onBegin" delay="0">
                          <p:tn val="60"/>
                        </p:cond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/>
      <p:bldP spid="13316" grpId="0"/>
      <p:bldP spid="13317" grpId="0"/>
      <p:bldP spid="13318" grpId="0"/>
      <p:bldP spid="13319" grpId="0"/>
      <p:bldP spid="13320" grpId="0" animBg="1"/>
      <p:bldP spid="13321" grpId="0" animBg="1"/>
      <p:bldP spid="13322" grpId="0"/>
      <p:bldP spid="13323" grpId="0"/>
      <p:bldP spid="13324" grpId="0"/>
      <p:bldP spid="13325" grpId="0"/>
      <p:bldP spid="13326" grpId="0"/>
      <p:bldP spid="13327" grpId="0"/>
      <p:bldP spid="133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>
            <p:custDataLst>
              <p:tags r:id="rId1"/>
            </p:custDataLst>
          </p:nvPr>
        </p:nvGrpSpPr>
        <p:grpSpPr>
          <a:xfrm>
            <a:off x="467545" y="622722"/>
            <a:ext cx="8023225" cy="3762375"/>
            <a:chOff x="0" y="0"/>
            <a:chExt cx="5394" cy="3373"/>
          </a:xfrm>
        </p:grpSpPr>
        <p:pic>
          <p:nvPicPr>
            <p:cNvPr id="188419" name="Picture 3">
              <a:hlinkClick r:id="rId6" action="ppaction://hlinkfile"/>
            </p:cNvPr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7"/>
            <a:stretch>
              <a:fillRect/>
            </a:stretch>
          </p:blipFill>
          <p:spPr bwMode="auto">
            <a:xfrm>
              <a:off x="0" y="0"/>
              <a:ext cx="5394" cy="337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88420" name="Text Box 4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608" y="2781"/>
              <a:ext cx="1579" cy="47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solidFill>
                    <a:schemeClr val="bg1"/>
                  </a:solidFill>
                </a:rPr>
                <a:t>氢原子示意图</a:t>
              </a:r>
            </a:p>
          </p:txBody>
        </p:sp>
        <p:sp>
          <p:nvSpPr>
            <p:cNvPr id="188421" name="Text Box 5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3316" y="2781"/>
              <a:ext cx="1579" cy="47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solidFill>
                    <a:schemeClr val="bg1"/>
                  </a:solidFill>
                </a:rPr>
                <a:t>锂原子示意图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16829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55576" y="983653"/>
            <a:ext cx="705671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/>
              <a:t>不同物质的原子核</a:t>
            </a:r>
            <a:r>
              <a:rPr lang="zh-CN" altLang="en-US" sz="2400">
                <a:solidFill>
                  <a:srgbClr val="FF0000"/>
                </a:solidFill>
              </a:rPr>
              <a:t>束缚电子</a:t>
            </a:r>
            <a:r>
              <a:rPr lang="zh-CN" altLang="en-US" sz="2400"/>
              <a:t>的本领不同。</a:t>
            </a:r>
          </a:p>
        </p:txBody>
      </p:sp>
      <p:sp>
        <p:nvSpPr>
          <p:cNvPr id="14339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3568" y="333977"/>
            <a:ext cx="4537075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摩擦起电的原因</a:t>
            </a:r>
          </a:p>
        </p:txBody>
      </p:sp>
      <p:sp>
        <p:nvSpPr>
          <p:cNvPr id="14340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55576" y="2716123"/>
            <a:ext cx="7777162" cy="1129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失去电子</a:t>
            </a:r>
            <a:r>
              <a:rPr lang="zh-CN" altLang="en-US" sz="2400"/>
              <a:t>的物体因为缺少电子而带</a:t>
            </a:r>
            <a:r>
              <a:rPr lang="zh-CN" altLang="en-US" sz="2400" b="1">
                <a:solidFill>
                  <a:srgbClr val="FF0000"/>
                </a:solidFill>
              </a:rPr>
              <a:t>正电</a:t>
            </a:r>
            <a:r>
              <a:rPr lang="zh-CN" altLang="en-US" sz="2400" b="1"/>
              <a:t>；</a:t>
            </a:r>
          </a:p>
          <a:p>
            <a:pPr>
              <a:lnSpc>
                <a:spcPct val="140000"/>
              </a:lnSpc>
            </a:pPr>
            <a:r>
              <a:rPr lang="zh-CN" altLang="en-US" sz="2400" b="1">
                <a:solidFill>
                  <a:srgbClr val="0000FF"/>
                </a:solidFill>
              </a:rPr>
              <a:t>得到电子</a:t>
            </a:r>
            <a:r>
              <a:rPr lang="zh-CN" altLang="en-US" sz="2400"/>
              <a:t>的物体因为有了多余电子而带等量的</a:t>
            </a:r>
            <a:r>
              <a:rPr lang="zh-CN" altLang="en-US" sz="2400" b="1">
                <a:solidFill>
                  <a:srgbClr val="0000FF"/>
                </a:solidFill>
              </a:rPr>
              <a:t>负电</a:t>
            </a:r>
            <a:r>
              <a:rPr lang="zh-CN" altLang="en-US" sz="2400" b="1"/>
              <a:t>。</a:t>
            </a:r>
          </a:p>
        </p:txBody>
      </p:sp>
      <p:sp>
        <p:nvSpPr>
          <p:cNvPr id="14341" name="TextBox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11561" y="3871103"/>
            <a:ext cx="7775575" cy="1088374"/>
          </a:xfrm>
          <a:prstGeom prst="roundRect">
            <a:avLst>
              <a:gd name="adj" fmla="val 16667"/>
            </a:avLst>
          </a:prstGeom>
          <a:solidFill>
            <a:srgbClr val="008080">
              <a:alpha val="39999"/>
            </a:srgbClr>
          </a:solidFill>
          <a:ln w="28575">
            <a:solidFill>
              <a:srgbClr val="008080"/>
            </a:solidFill>
            <a:round/>
          </a:ln>
        </p:spPr>
        <p:txBody>
          <a:bodyPr lIns="90170" tIns="46990" rIns="90170" bIns="469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　　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摩擦起电并不是创造了电荷，只是电荷</a:t>
            </a:r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从一个物体转移到另一个物体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，使正、负电荷分开。</a:t>
            </a:r>
          </a:p>
        </p:txBody>
      </p:sp>
      <p:sp>
        <p:nvSpPr>
          <p:cNvPr id="14342" name="椭圆 1434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978471" y="1435378"/>
            <a:ext cx="1441450" cy="118824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3" name="椭圆 14342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427984" y="1488956"/>
            <a:ext cx="1439862" cy="1134666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4" name="文本框 14343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978473" y="1758038"/>
            <a:ext cx="1470025" cy="709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/>
              <a:t>束缚电子</a:t>
            </a:r>
          </a:p>
          <a:p>
            <a:pPr algn="ctr"/>
            <a:r>
              <a:rPr lang="zh-CN" altLang="en-US" sz="2000" b="1"/>
              <a:t>能力</a:t>
            </a:r>
            <a:r>
              <a:rPr lang="zh-CN" altLang="en-US" sz="2000" b="1">
                <a:solidFill>
                  <a:srgbClr val="FF0000"/>
                </a:solidFill>
              </a:rPr>
              <a:t>弱</a:t>
            </a:r>
          </a:p>
        </p:txBody>
      </p:sp>
      <p:sp>
        <p:nvSpPr>
          <p:cNvPr id="14345" name="文本框 14344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402586" y="1799710"/>
            <a:ext cx="1468437" cy="709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/>
              <a:t>束缚电子</a:t>
            </a:r>
          </a:p>
          <a:p>
            <a:pPr algn="ctr"/>
            <a:r>
              <a:rPr lang="zh-CN" altLang="en-US" sz="2000" b="1"/>
              <a:t>能力</a:t>
            </a:r>
            <a:r>
              <a:rPr lang="zh-CN" altLang="en-US" sz="2000" b="1">
                <a:solidFill>
                  <a:srgbClr val="0000FF"/>
                </a:solidFill>
              </a:rPr>
              <a:t>强</a:t>
            </a:r>
          </a:p>
        </p:txBody>
      </p:sp>
      <p:sp>
        <p:nvSpPr>
          <p:cNvPr id="14346" name="右箭头 14345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562798" y="1974732"/>
            <a:ext cx="792163" cy="55959"/>
          </a:xfrm>
          <a:prstGeom prst="rightArrow">
            <a:avLst>
              <a:gd name="adj1" fmla="val 50000"/>
              <a:gd name="adj2" fmla="val 264887"/>
            </a:avLst>
          </a:prstGeom>
          <a:solidFill>
            <a:schemeClr val="accent1"/>
          </a:solidFill>
          <a:ln w="9525">
            <a:solidFill>
              <a:srgbClr val="FF0000"/>
            </a:solidFill>
            <a:miter lim="800000"/>
          </a:ln>
        </p:spPr>
        <p:txBody>
          <a:bodyPr wrap="none" lIns="90170" tIns="46990" rIns="90170" bIns="4699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347" name="文本框 14346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204023" y="1649691"/>
            <a:ext cx="1470025" cy="401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/>
              <a:t>电子</a:t>
            </a:r>
          </a:p>
        </p:txBody>
      </p:sp>
      <p:sp>
        <p:nvSpPr>
          <p:cNvPr id="14348" name="文本框 14347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971601" y="1849888"/>
            <a:ext cx="881973" cy="3702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/>
              <a:t>带</a:t>
            </a:r>
            <a:r>
              <a:rPr lang="zh-CN" altLang="en-US" b="1">
                <a:solidFill>
                  <a:srgbClr val="FF0000"/>
                </a:solidFill>
              </a:rPr>
              <a:t>正电</a:t>
            </a:r>
            <a:endParaRPr lang="zh-CN" altLang="en-US"/>
          </a:p>
        </p:txBody>
      </p:sp>
      <p:sp>
        <p:nvSpPr>
          <p:cNvPr id="14349" name="文本框 14348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012161" y="1849888"/>
            <a:ext cx="881973" cy="3702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/>
              <a:t>带</a:t>
            </a:r>
            <a:r>
              <a:rPr lang="zh-CN" altLang="en-US" b="1">
                <a:solidFill>
                  <a:srgbClr val="0000FF"/>
                </a:solidFill>
              </a:rPr>
              <a:t>负电</a:t>
            </a:r>
          </a:p>
        </p:txBody>
      </p:sp>
    </p:spTree>
    <p:extLst>
      <p:ext uri="{BB962C8B-B14F-4D97-AF65-F5344CB8AC3E}">
        <p14:creationId xmlns:p14="http://schemas.microsoft.com/office/powerpoint/2010/main" val="52186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40" grpId="0"/>
      <p:bldP spid="1434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8" name="图片 15361" descr="slide0026_image068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5004048" y="622722"/>
            <a:ext cx="3600450" cy="21883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369" name="Rectangle 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9552" y="1272398"/>
            <a:ext cx="4284662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/>
              <a:t>实验</a:t>
            </a:r>
            <a:r>
              <a:rPr lang="en-US" altLang="zh-CN" sz="2400" b="1">
                <a:latin typeface="Times New Roman" pitchFamily="18" charset="0"/>
              </a:rPr>
              <a:t>1</a:t>
            </a:r>
            <a:r>
              <a:rPr lang="zh-CN" altLang="en-US" sz="2400" b="1"/>
              <a:t>：</a:t>
            </a:r>
            <a:r>
              <a:rPr lang="zh-CN" altLang="en-US" sz="2400"/>
              <a:t>用橡胶棒连接验电</a:t>
            </a:r>
            <a:r>
              <a:rPr lang="zh-CN" altLang="en-US" sz="2400" smtClean="0"/>
              <a:t>器</a:t>
            </a:r>
            <a:endParaRPr lang="zh-CN" altLang="en-US" sz="2400"/>
          </a:p>
        </p:txBody>
      </p:sp>
      <p:sp>
        <p:nvSpPr>
          <p:cNvPr id="15370" name="Rectangle 10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11560" y="1994260"/>
            <a:ext cx="4481512" cy="9811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/>
              <a:t>现象：</a:t>
            </a:r>
            <a:r>
              <a:rPr lang="zh-CN" altLang="en-US" sz="2400"/>
              <a:t>验电器</a:t>
            </a:r>
            <a:r>
              <a:rPr lang="en-US" altLang="zh-CN" sz="2400" i="1">
                <a:latin typeface="Times New Roman" pitchFamily="18" charset="0"/>
              </a:rPr>
              <a:t>A</a:t>
            </a:r>
            <a:r>
              <a:rPr lang="zh-CN" altLang="en-US" sz="2400">
                <a:latin typeface="Times New Roman" pitchFamily="18" charset="0"/>
              </a:rPr>
              <a:t>、</a:t>
            </a:r>
            <a:r>
              <a:rPr lang="en-US" altLang="zh-CN" sz="2400" i="1">
                <a:latin typeface="Times New Roman" pitchFamily="18" charset="0"/>
              </a:rPr>
              <a:t>B</a:t>
            </a:r>
            <a:r>
              <a:rPr lang="zh-CN" altLang="en-US" sz="2400">
                <a:latin typeface="Times New Roman" pitchFamily="18" charset="0"/>
              </a:rPr>
              <a:t>金属</a:t>
            </a:r>
            <a:r>
              <a:rPr lang="zh-CN" altLang="en-US" sz="2400"/>
              <a:t>箔的</a:t>
            </a:r>
          </a:p>
          <a:p>
            <a:pPr>
              <a:lnSpc>
                <a:spcPct val="120000"/>
              </a:lnSpc>
            </a:pPr>
            <a:r>
              <a:rPr lang="zh-CN" altLang="en-US" sz="2400"/>
              <a:t>           </a:t>
            </a:r>
            <a:r>
              <a:rPr lang="zh-CN" altLang="en-US" sz="2400">
                <a:solidFill>
                  <a:srgbClr val="FF0000"/>
                </a:solidFill>
              </a:rPr>
              <a:t>张角没有变化</a:t>
            </a:r>
            <a:r>
              <a:rPr lang="zh-CN" altLang="en-US" sz="2400"/>
              <a:t>。</a:t>
            </a:r>
          </a:p>
        </p:txBody>
      </p:sp>
      <p:sp>
        <p:nvSpPr>
          <p:cNvPr id="15371" name="Rectangle 1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11560" y="3293613"/>
            <a:ext cx="817245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/>
              <a:t>分析：</a:t>
            </a:r>
            <a:r>
              <a:rPr lang="zh-CN" altLang="en-US" sz="2400"/>
              <a:t>验电器</a:t>
            </a:r>
            <a:r>
              <a:rPr lang="en-US" altLang="zh-CN" sz="2400" i="1">
                <a:latin typeface="Times New Roman" pitchFamily="18" charset="0"/>
              </a:rPr>
              <a:t>A</a:t>
            </a:r>
            <a:r>
              <a:rPr lang="zh-CN" altLang="en-US" sz="2400">
                <a:latin typeface="Times New Roman" pitchFamily="18" charset="0"/>
              </a:rPr>
              <a:t>的电荷量没有变化，</a:t>
            </a:r>
            <a:r>
              <a:rPr lang="zh-CN" altLang="en-US" sz="2400"/>
              <a:t>验电器</a:t>
            </a:r>
            <a:r>
              <a:rPr lang="en-US" altLang="zh-CN" sz="2400" i="1">
                <a:latin typeface="Times New Roman" pitchFamily="18" charset="0"/>
              </a:rPr>
              <a:t>B</a:t>
            </a:r>
            <a:r>
              <a:rPr lang="zh-CN" altLang="en-US" sz="2400"/>
              <a:t>仍不带电。</a:t>
            </a:r>
          </a:p>
        </p:txBody>
      </p:sp>
      <p:sp>
        <p:nvSpPr>
          <p:cNvPr id="15372" name="Rectangle 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648575" y="2726555"/>
            <a:ext cx="611187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i="1">
                <a:latin typeface="Times New Roman" pitchFamily="18" charset="0"/>
              </a:rPr>
              <a:t>A</a:t>
            </a:r>
          </a:p>
        </p:txBody>
      </p:sp>
      <p:sp>
        <p:nvSpPr>
          <p:cNvPr id="15373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629775" y="2726555"/>
            <a:ext cx="611187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i="1">
                <a:latin typeface="Times New Roman" pitchFamily="18" charset="0"/>
              </a:rPr>
              <a:t>B</a:t>
            </a:r>
          </a:p>
        </p:txBody>
      </p:sp>
      <p:sp>
        <p:nvSpPr>
          <p:cNvPr id="15374" name="TextBox 5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84214" y="3813572"/>
            <a:ext cx="8002587" cy="1252228"/>
          </a:xfrm>
          <a:prstGeom prst="roundRect">
            <a:avLst>
              <a:gd name="adj" fmla="val 16667"/>
            </a:avLst>
          </a:prstGeom>
          <a:solidFill>
            <a:srgbClr val="008080">
              <a:alpha val="39999"/>
            </a:srgbClr>
          </a:solidFill>
          <a:ln w="28575">
            <a:solidFill>
              <a:srgbClr val="008080"/>
            </a:solidFill>
            <a:round/>
          </a:ln>
        </p:spPr>
        <p:txBody>
          <a:bodyPr lIns="90170" tIns="46990" rIns="90170" bIns="4699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/>
              <a:t>结论：</a:t>
            </a:r>
            <a:r>
              <a:rPr lang="zh-CN" altLang="en-US" sz="2400"/>
              <a:t>电荷在橡胶棒中不能定向移动， 说明</a:t>
            </a:r>
            <a:r>
              <a:rPr lang="zh-CN" altLang="en-US" sz="2400">
                <a:solidFill>
                  <a:srgbClr val="FF0000"/>
                </a:solidFill>
              </a:rPr>
              <a:t>橡胶棒不可以导电</a:t>
            </a:r>
            <a:r>
              <a:rPr lang="zh-CN" altLang="en-US" sz="2400"/>
              <a:t>。</a:t>
            </a:r>
          </a:p>
        </p:txBody>
      </p:sp>
      <p:sp>
        <p:nvSpPr>
          <p:cNvPr id="18" name="文本框 15363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83569" y="478349"/>
            <a:ext cx="3057247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三、导</a:t>
            </a:r>
            <a:r>
              <a:rPr lang="zh-CN" altLang="en-US" sz="2800" b="1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体和绝缘体</a:t>
            </a:r>
          </a:p>
        </p:txBody>
      </p:sp>
    </p:spTree>
    <p:extLst>
      <p:ext uri="{BB962C8B-B14F-4D97-AF65-F5344CB8AC3E}">
        <p14:creationId xmlns:p14="http://schemas.microsoft.com/office/powerpoint/2010/main" val="1382564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9" grpId="0"/>
      <p:bldP spid="15370" grpId="0"/>
      <p:bldP spid="15371" grpId="0"/>
      <p:bldP spid="15372" grpId="0"/>
      <p:bldP spid="15373" grpId="0"/>
      <p:bldP spid="1537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6385" descr="slide0027_image073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5364089" y="839281"/>
            <a:ext cx="3580259" cy="21518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6388" name="Rectangle 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95538" y="1235452"/>
            <a:ext cx="5040313" cy="10552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latin typeface="Times New Roman" pitchFamily="18" charset="0"/>
              </a:rPr>
              <a:t>现象：</a:t>
            </a:r>
            <a:r>
              <a:rPr lang="zh-CN" altLang="en-US" sz="2400">
                <a:latin typeface="Times New Roman" pitchFamily="18" charset="0"/>
              </a:rPr>
              <a:t>验电器</a:t>
            </a:r>
            <a:r>
              <a:rPr lang="en-US" altLang="zh-CN" sz="2400" i="1">
                <a:latin typeface="Times New Roman" pitchFamily="18" charset="0"/>
              </a:rPr>
              <a:t>A</a:t>
            </a:r>
            <a:r>
              <a:rPr lang="zh-CN" altLang="en-US" sz="2400">
                <a:latin typeface="Times New Roman" pitchFamily="18" charset="0"/>
              </a:rPr>
              <a:t>的金属箔张开的角度减小，</a:t>
            </a:r>
            <a:r>
              <a:rPr lang="en-US" altLang="zh-CN" sz="2400" i="1">
                <a:latin typeface="Times New Roman" pitchFamily="18" charset="0"/>
              </a:rPr>
              <a:t>B</a:t>
            </a:r>
            <a:r>
              <a:rPr lang="zh-CN" altLang="en-US" sz="2400">
                <a:latin typeface="Times New Roman" pitchFamily="18" charset="0"/>
              </a:rPr>
              <a:t>的金属箔由闭合变为张</a:t>
            </a:r>
            <a:r>
              <a:rPr lang="zh-CN" altLang="en-US" sz="2400"/>
              <a:t>开。</a:t>
            </a:r>
          </a:p>
        </p:txBody>
      </p:sp>
      <p:sp>
        <p:nvSpPr>
          <p:cNvPr id="3" name="Rectangle 8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95536" y="622722"/>
            <a:ext cx="467995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Times New Roman" pitchFamily="18" charset="0"/>
              </a:rPr>
              <a:t>实验</a:t>
            </a:r>
            <a:r>
              <a:rPr lang="en-US" altLang="zh-CN" sz="2400" b="1">
                <a:latin typeface="Times New Roman" pitchFamily="18" charset="0"/>
              </a:rPr>
              <a:t>2</a:t>
            </a:r>
            <a:r>
              <a:rPr lang="zh-CN" altLang="en-US" sz="2400" b="1"/>
              <a:t>：</a:t>
            </a:r>
            <a:r>
              <a:rPr lang="zh-CN" altLang="en-US" sz="2400"/>
              <a:t>用金属棒连接两验电器</a:t>
            </a:r>
          </a:p>
        </p:txBody>
      </p:sp>
      <p:sp>
        <p:nvSpPr>
          <p:cNvPr id="16390" name="Rectangle 9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95537" y="2427377"/>
            <a:ext cx="4645025" cy="14254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分析：</a:t>
            </a:r>
            <a:r>
              <a:rPr lang="zh-CN" altLang="en-US" sz="2400"/>
              <a:t>验电器</a:t>
            </a:r>
            <a:r>
              <a:rPr lang="en-US" altLang="zh-CN" sz="2400" i="1">
                <a:latin typeface="Times New Roman" pitchFamily="18" charset="0"/>
              </a:rPr>
              <a:t>B</a:t>
            </a:r>
            <a:r>
              <a:rPr lang="zh-CN" altLang="en-US" sz="2400"/>
              <a:t>上也带了电。有一部分电荷通过金属棒从</a:t>
            </a:r>
            <a:r>
              <a:rPr lang="en-US" altLang="zh-CN" sz="2400" i="1">
                <a:latin typeface="Times New Roman" pitchFamily="18" charset="0"/>
              </a:rPr>
              <a:t>A</a:t>
            </a:r>
            <a:r>
              <a:rPr lang="zh-CN" altLang="en-US" sz="2400"/>
              <a:t>移动到了</a:t>
            </a:r>
            <a:r>
              <a:rPr lang="en-US" altLang="zh-CN" sz="2400" i="1">
                <a:latin typeface="Times New Roman" pitchFamily="18" charset="0"/>
              </a:rPr>
              <a:t>B</a:t>
            </a:r>
            <a:r>
              <a:rPr lang="zh-CN" altLang="en-US" sz="2400"/>
              <a:t>，电荷发生了定向移动。</a:t>
            </a:r>
          </a:p>
        </p:txBody>
      </p:sp>
      <p:sp>
        <p:nvSpPr>
          <p:cNvPr id="4" name="Rectangle 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084169" y="3004867"/>
            <a:ext cx="611187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i="1">
                <a:latin typeface="Times New Roman" pitchFamily="18" charset="0"/>
              </a:rPr>
              <a:t>A</a:t>
            </a:r>
          </a:p>
        </p:txBody>
      </p:sp>
      <p:sp>
        <p:nvSpPr>
          <p:cNvPr id="16391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741519" y="3003678"/>
            <a:ext cx="611187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i="1">
                <a:latin typeface="Times New Roman" pitchFamily="18" charset="0"/>
              </a:rPr>
              <a:t>B</a:t>
            </a:r>
          </a:p>
        </p:txBody>
      </p:sp>
      <p:sp>
        <p:nvSpPr>
          <p:cNvPr id="16393" name="TextBox 5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74676" y="4015475"/>
            <a:ext cx="8569325" cy="678741"/>
          </a:xfrm>
          <a:prstGeom prst="roundRect">
            <a:avLst>
              <a:gd name="adj" fmla="val 16667"/>
            </a:avLst>
          </a:prstGeom>
          <a:solidFill>
            <a:srgbClr val="008080">
              <a:alpha val="39999"/>
            </a:srgbClr>
          </a:solidFill>
          <a:ln w="28575">
            <a:solidFill>
              <a:srgbClr val="008080"/>
            </a:solidFill>
            <a:round/>
          </a:ln>
        </p:spPr>
        <p:txBody>
          <a:bodyPr lIns="90170" tIns="46990" rIns="90170" bIns="4699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/>
              <a:t>结论：</a:t>
            </a:r>
            <a:r>
              <a:rPr lang="zh-CN" altLang="en-US" sz="2400"/>
              <a:t>电荷在金属中可以定向移动， 说明</a:t>
            </a:r>
            <a:r>
              <a:rPr lang="zh-CN" altLang="en-US" sz="2400">
                <a:solidFill>
                  <a:srgbClr val="FF0000"/>
                </a:solidFill>
              </a:rPr>
              <a:t>金属是可以导电</a:t>
            </a:r>
            <a:r>
              <a:rPr lang="zh-CN" altLang="en-US" sz="2400"/>
              <a:t>的。</a:t>
            </a:r>
          </a:p>
        </p:txBody>
      </p:sp>
    </p:spTree>
    <p:extLst>
      <p:ext uri="{BB962C8B-B14F-4D97-AF65-F5344CB8AC3E}">
        <p14:creationId xmlns:p14="http://schemas.microsoft.com/office/powerpoint/2010/main" val="2419618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90" grpId="0"/>
      <p:bldP spid="1639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419872" y="478349"/>
            <a:ext cx="2952750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导   体</a:t>
            </a:r>
          </a:p>
        </p:txBody>
      </p:sp>
      <p:sp>
        <p:nvSpPr>
          <p:cNvPr id="17411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95536" y="983653"/>
            <a:ext cx="6000750" cy="5368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）定义：</a:t>
            </a:r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容易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导电的物体，叫作</a:t>
            </a:r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导体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17412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95537" y="1922074"/>
            <a:ext cx="8495157" cy="5368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）常见的导体：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金属、人体、大地、石墨、 酸碱盐溶液等。</a:t>
            </a:r>
          </a:p>
        </p:txBody>
      </p:sp>
      <p:sp>
        <p:nvSpPr>
          <p:cNvPr id="17413" name="Text Box 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86010" y="1489877"/>
            <a:ext cx="4367212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）导体导电的原因：</a:t>
            </a:r>
          </a:p>
        </p:txBody>
      </p:sp>
      <p:sp>
        <p:nvSpPr>
          <p:cNvPr id="17414" name="Text Box 10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346697" y="1489877"/>
            <a:ext cx="349885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latin typeface="黑体" pitchFamily="49" charset="-122"/>
                <a:ea typeface="黑体" pitchFamily="49" charset="-122"/>
              </a:rPr>
              <a:t>导体中存在</a:t>
            </a:r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自由电荷。</a:t>
            </a:r>
          </a:p>
        </p:txBody>
      </p:sp>
      <p:pic>
        <p:nvPicPr>
          <p:cNvPr id="16387" name="图片 16386" descr="{D2B61484-47CD-4D7D-AA79-8BA4C5DBF146}0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1"/>
          <a:srcRect l="1370" r="2739" b="2351"/>
          <a:stretch>
            <a:fillRect/>
          </a:stretch>
        </p:blipFill>
        <p:spPr bwMode="auto">
          <a:xfrm>
            <a:off x="1475657" y="2499564"/>
            <a:ext cx="5997575" cy="24543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2" name="组合 3"/>
          <p:cNvGrpSpPr/>
          <p:nvPr>
            <p:custDataLst>
              <p:tags r:id="rId7"/>
            </p:custDataLst>
          </p:nvPr>
        </p:nvGrpSpPr>
        <p:grpSpPr>
          <a:xfrm>
            <a:off x="395536" y="333977"/>
            <a:ext cx="1714500" cy="465950"/>
            <a:chOff x="1077" y="1836"/>
            <a:chExt cx="2699" cy="979"/>
          </a:xfrm>
        </p:grpSpPr>
        <p:sp>
          <p:nvSpPr>
            <p:cNvPr id="13" name="流程图: 文档 12"/>
            <p:cNvSpPr/>
            <p:nvPr>
              <p:custDataLst>
                <p:tags r:id="rId8"/>
              </p:custDataLst>
            </p:nvPr>
          </p:nvSpPr>
          <p:spPr>
            <a:xfrm>
              <a:off x="1077" y="1836"/>
              <a:ext cx="2608" cy="979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14" name="文本框 4101"/>
            <p:cNvSpPr txBox="1"/>
            <p:nvPr>
              <p:custDataLst>
                <p:tags r:id="rId9"/>
              </p:custDataLst>
            </p:nvPr>
          </p:nvSpPr>
          <p:spPr>
            <a:xfrm>
              <a:off x="1077" y="1836"/>
              <a:ext cx="2699" cy="8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000" b="1" noProof="1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黑体" pitchFamily="49" charset="-122"/>
                  <a:ea typeface="黑体" pitchFamily="49" charset="-122"/>
                  <a:sym typeface="宋体" panose="02010600030101010101" pitchFamily="2" charset="-122"/>
                </a:rPr>
                <a:t>总结与记忆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29662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174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203848" y="406163"/>
            <a:ext cx="2952750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绝缘体</a:t>
            </a:r>
          </a:p>
        </p:txBody>
      </p:sp>
      <p:sp>
        <p:nvSpPr>
          <p:cNvPr id="18435" name="Text Box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55576" y="911467"/>
            <a:ext cx="7921004" cy="15327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）定义：</a:t>
            </a:r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不容易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导电的物体，叫作</a:t>
            </a:r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绝缘体</a:t>
            </a:r>
            <a:r>
              <a:rPr lang="zh-CN" altLang="en-US" sz="24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40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b="1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）绝缘体不易导电的原因：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电荷不能自由移动。</a:t>
            </a:r>
          </a:p>
          <a:p>
            <a:pPr>
              <a:lnSpc>
                <a:spcPct val="130000"/>
              </a:lnSpc>
            </a:pP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b="1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）常见的绝缘体：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橡胶、玻璃、塑料、空气、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  <a:sym typeface="Arial" pitchFamily="34" charset="0"/>
              </a:rPr>
              <a:t>  油等。</a:t>
            </a:r>
            <a:endParaRPr lang="zh-CN" altLang="en-US" sz="24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7411" name="图片 17410" descr="{4E1FF284-CDF4-4EB4-890A-38CAF051832D}0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5"/>
          <a:srcRect l="2783" r="3972" b="2455"/>
          <a:stretch>
            <a:fillRect/>
          </a:stretch>
        </p:blipFill>
        <p:spPr bwMode="auto">
          <a:xfrm>
            <a:off x="1547665" y="2499564"/>
            <a:ext cx="5843587" cy="23821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34829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图片 23558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1619672" y="694908"/>
            <a:ext cx="5945188" cy="4331174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5" name="Shape 108"/>
          <p:cNvSpPr/>
          <p:nvPr>
            <p:custDataLst>
              <p:tags r:id="rId2"/>
            </p:custDataLst>
          </p:nvPr>
        </p:nvSpPr>
        <p:spPr>
          <a:xfrm>
            <a:off x="99926" y="100953"/>
            <a:ext cx="546343" cy="56069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>
            <p:custDataLst>
              <p:tags r:id="rId3"/>
            </p:custDataLst>
          </p:nvPr>
        </p:nvSpPr>
        <p:spPr>
          <a:xfrm>
            <a:off x="116878" y="137843"/>
            <a:ext cx="591267" cy="52451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7" name="文本框 1"/>
          <p:cNvSpPr txBox="1"/>
          <p:nvPr>
            <p:custDataLst>
              <p:tags r:id="rId4"/>
            </p:custDataLst>
          </p:nvPr>
        </p:nvSpPr>
        <p:spPr>
          <a:xfrm>
            <a:off x="867205" y="155952"/>
            <a:ext cx="1118253" cy="4010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课堂小结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8" name="直接连接符 7"/>
          <p:cNvCxnSpPr/>
          <p:nvPr>
            <p:custDataLst>
              <p:tags r:id="rId5"/>
            </p:custDataLst>
          </p:nvPr>
        </p:nvCxnSpPr>
        <p:spPr>
          <a:xfrm>
            <a:off x="819243" y="57185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1390682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3205bc8a28f22c34c9fc7a7b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395536" y="478349"/>
            <a:ext cx="3384376" cy="18351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5" descr="4c96ee915c58bfbea877a44d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395537" y="2643936"/>
            <a:ext cx="3392427" cy="21655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>
            <p:custDataLst>
              <p:tags r:id="rId3"/>
            </p:custDataLst>
          </p:nvPr>
        </p:nvSpPr>
        <p:spPr>
          <a:xfrm>
            <a:off x="4355976" y="3437985"/>
            <a:ext cx="4464496" cy="138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你知道左面两幅图是什么现象吗？有什么相同之处呢？</a:t>
            </a:r>
            <a:endParaRPr lang="zh-CN" altLang="en-US" sz="28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" name="模拟闪电.mp4">
            <a:hlinkClick r:id="" action="ppaction://media"/>
          </p:cNvPr>
          <p:cNvPicPr>
            <a:picLocks noRot="1" noChangeAspect="1"/>
          </p:cNvPicPr>
          <p:nvPr>
            <a:videoFile r:link="rId4"/>
            <p:custDataLst>
              <p:tags r:id="rId5"/>
            </p:custDataLst>
            <p:extLst/>
          </p:nvPr>
        </p:nvPicPr>
        <p:blipFill>
          <a:blip r:embed="rId10"/>
          <a:stretch>
            <a:fillRect/>
          </a:stretch>
        </p:blipFill>
        <p:spPr>
          <a:xfrm>
            <a:off x="4716017" y="767094"/>
            <a:ext cx="3700925" cy="2093401"/>
          </a:xfrm>
          <a:prstGeom prst="rect">
            <a:avLst/>
          </a:prstGeom>
        </p:spPr>
      </p:pic>
      <p:sp>
        <p:nvSpPr>
          <p:cNvPr id="10" name="TextBox 9"/>
          <p:cNvSpPr txBox="1"/>
          <p:nvPr>
            <p:custDataLst>
              <p:tags r:id="rId6"/>
            </p:custDataLst>
          </p:nvPr>
        </p:nvSpPr>
        <p:spPr>
          <a:xfrm>
            <a:off x="5724128" y="2932682"/>
            <a:ext cx="2088232" cy="46280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点击观看视频</a:t>
            </a:r>
            <a:endParaRPr lang="zh-CN" altLang="en-US" sz="240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0322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>
            <p:custDataLst>
              <p:tags r:id="rId1"/>
            </p:custDataLst>
          </p:nvPr>
        </p:nvSpPr>
        <p:spPr>
          <a:xfrm>
            <a:off x="99926" y="100953"/>
            <a:ext cx="546343" cy="56069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Shape 112"/>
          <p:cNvSpPr/>
          <p:nvPr>
            <p:custDataLst>
              <p:tags r:id="rId2"/>
            </p:custDataLst>
          </p:nvPr>
        </p:nvSpPr>
        <p:spPr>
          <a:xfrm>
            <a:off x="89377" y="137844"/>
            <a:ext cx="576140" cy="524514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4" name="文本框 1"/>
          <p:cNvSpPr txBox="1"/>
          <p:nvPr>
            <p:custDataLst>
              <p:tags r:id="rId3"/>
            </p:custDataLst>
          </p:nvPr>
        </p:nvSpPr>
        <p:spPr>
          <a:xfrm>
            <a:off x="867205" y="155952"/>
            <a:ext cx="1118253" cy="4010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</a:t>
            </a:r>
            <a:r>
              <a:rPr lang="zh-CN" altLang="en-US" sz="2000" b="1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练习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5" name="直接连接符 4"/>
          <p:cNvCxnSpPr/>
          <p:nvPr>
            <p:custDataLst>
              <p:tags r:id="rId4"/>
            </p:custDataLst>
          </p:nvPr>
        </p:nvCxnSpPr>
        <p:spPr>
          <a:xfrm>
            <a:off x="819243" y="57185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611561" y="911467"/>
            <a:ext cx="2554543" cy="4628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latinLnBrk="1" hangingPunct="0"/>
            <a:r>
              <a:rPr kumimoji="0" lang="zh-CN" altLang="en-US" sz="2400" i="0" u="none" strike="noStrike" cap="none" spc="0" normalizeH="0" baseline="0">
                <a:ln>
                  <a:noFill/>
                </a:ln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/>
              </a:rPr>
              <a:t>考点一</a:t>
            </a:r>
            <a:r>
              <a:rPr kumimoji="0" lang="zh-CN" altLang="en-US" sz="2400" i="0" u="none" strike="noStrike" cap="none" spc="0" normalizeH="0" baseline="0" smtClean="0">
                <a:ln>
                  <a:noFill/>
                </a:ln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/>
              </a:rPr>
              <a:t>：</a:t>
            </a:r>
            <a:r>
              <a:rPr lang="zh-CN" altLang="en-US" sz="2400" smtClean="0"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两种电荷</a:t>
            </a:r>
            <a:endParaRPr kumimoji="0" lang="zh-CN" altLang="en-US" sz="2400" i="0" u="none" strike="noStrike" cap="none" spc="0" normalizeH="0" baseline="0">
              <a:ln>
                <a:noFill/>
              </a:ln>
              <a:effectLst/>
              <a:uFillTx/>
              <a:latin typeface="微软雅黑" charset="-122"/>
              <a:ea typeface="微软雅黑"/>
              <a:sym typeface="Arial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23528" y="1705516"/>
            <a:ext cx="8459788" cy="2031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800" smtClean="0">
                <a:latin typeface="+mn-ea"/>
              </a:rPr>
              <a:t>1.</a:t>
            </a:r>
            <a:r>
              <a:rPr kumimoji="1" lang="zh-CN" altLang="en-US" sz="2800" smtClean="0">
                <a:latin typeface="+mn-ea"/>
              </a:rPr>
              <a:t>自</a:t>
            </a:r>
            <a:r>
              <a:rPr kumimoji="1" lang="zh-CN" altLang="en-US" sz="2800">
                <a:latin typeface="+mn-ea"/>
              </a:rPr>
              <a:t>然界只有正、负</a:t>
            </a:r>
            <a:r>
              <a:rPr kumimoji="1" lang="zh-CN" altLang="en-US" sz="2800" u="sng">
                <a:latin typeface="+mn-ea"/>
              </a:rPr>
              <a:t>     </a:t>
            </a:r>
            <a:r>
              <a:rPr kumimoji="1" lang="zh-CN" altLang="en-US" sz="2800">
                <a:latin typeface="+mn-ea"/>
              </a:rPr>
              <a:t>种电荷。经丝绸摩擦过的玻璃棒所带电荷叫</a:t>
            </a:r>
            <a:r>
              <a:rPr kumimoji="1" lang="zh-CN" altLang="en-US" sz="2800" u="sng">
                <a:latin typeface="+mn-ea"/>
              </a:rPr>
              <a:t>     </a:t>
            </a:r>
            <a:r>
              <a:rPr kumimoji="1" lang="zh-CN" altLang="en-US" sz="2800">
                <a:latin typeface="+mn-ea"/>
              </a:rPr>
              <a:t>电荷；经皮毛摩擦过的橡胶棒所带电荷叫</a:t>
            </a:r>
            <a:r>
              <a:rPr kumimoji="1" lang="zh-CN" altLang="en-US" sz="2800" u="sng">
                <a:latin typeface="+mn-ea"/>
              </a:rPr>
              <a:t>     </a:t>
            </a:r>
            <a:r>
              <a:rPr kumimoji="1" lang="zh-CN" altLang="en-US" sz="2800">
                <a:latin typeface="+mn-ea"/>
              </a:rPr>
              <a:t>电荷。</a:t>
            </a:r>
          </a:p>
        </p:txBody>
      </p:sp>
      <p:sp>
        <p:nvSpPr>
          <p:cNvPr id="9" name="Text Box 9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726632" y="1806645"/>
            <a:ext cx="719138" cy="5245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>
                <a:solidFill>
                  <a:srgbClr val="FF0000"/>
                </a:solidFill>
                <a:latin typeface="宋体" panose="02010600030101010101" pitchFamily="2" charset="-122"/>
              </a:rPr>
              <a:t>两</a:t>
            </a:r>
          </a:p>
        </p:txBody>
      </p:sp>
      <p:sp>
        <p:nvSpPr>
          <p:cNvPr id="10" name="Text Box 10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366593" y="2384135"/>
            <a:ext cx="720725" cy="5245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>
                <a:solidFill>
                  <a:srgbClr val="FF0000"/>
                </a:solidFill>
                <a:latin typeface="宋体" panose="02010600030101010101" pitchFamily="2" charset="-122"/>
              </a:rPr>
              <a:t>正</a:t>
            </a:r>
          </a:p>
        </p:txBody>
      </p:sp>
      <p:sp>
        <p:nvSpPr>
          <p:cNvPr id="11" name="Text Box 11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646512" y="3033811"/>
            <a:ext cx="647700" cy="5245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>
                <a:solidFill>
                  <a:srgbClr val="FF0000"/>
                </a:solidFill>
                <a:latin typeface="宋体" panose="02010600030101010101" pitchFamily="2" charset="-122"/>
              </a:rPr>
              <a:t>负</a:t>
            </a:r>
          </a:p>
        </p:txBody>
      </p:sp>
    </p:spTree>
    <p:extLst>
      <p:ext uri="{BB962C8B-B14F-4D97-AF65-F5344CB8AC3E}">
        <p14:creationId xmlns:p14="http://schemas.microsoft.com/office/powerpoint/2010/main" val="954714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1" name="Text Box 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95536" y="2667283"/>
            <a:ext cx="8352928" cy="203635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smtClean="0">
                <a:latin typeface="+mn-ea"/>
              </a:rPr>
              <a:t>3.</a:t>
            </a:r>
            <a:r>
              <a:rPr lang="zh-CN" altLang="en-US" sz="2800" smtClean="0">
                <a:latin typeface="+mn-ea"/>
              </a:rPr>
              <a:t>丝</a:t>
            </a:r>
            <a:r>
              <a:rPr lang="zh-CN" altLang="en-US" sz="2800">
                <a:latin typeface="+mn-ea"/>
              </a:rPr>
              <a:t>绸与玻璃棒摩擦，电子从</a:t>
            </a:r>
            <a:r>
              <a:rPr lang="en-US" altLang="zh-CN" sz="2800">
                <a:latin typeface="+mn-ea"/>
              </a:rPr>
              <a:t>_______</a:t>
            </a:r>
            <a:r>
              <a:rPr lang="zh-CN" altLang="en-US" sz="2800">
                <a:latin typeface="+mn-ea"/>
              </a:rPr>
              <a:t>转移到</a:t>
            </a:r>
            <a:r>
              <a:rPr lang="en-US" altLang="zh-CN" sz="2800">
                <a:latin typeface="+mn-ea"/>
              </a:rPr>
              <a:t>_____</a:t>
            </a:r>
            <a:r>
              <a:rPr lang="zh-CN" altLang="en-US" sz="2800">
                <a:latin typeface="+mn-ea"/>
              </a:rPr>
              <a:t>，玻璃棒因</a:t>
            </a:r>
            <a:r>
              <a:rPr lang="en-US" altLang="zh-CN" sz="2800">
                <a:latin typeface="+mn-ea"/>
              </a:rPr>
              <a:t>______</a:t>
            </a:r>
            <a:r>
              <a:rPr lang="zh-CN" altLang="en-US" sz="2800">
                <a:latin typeface="+mn-ea"/>
              </a:rPr>
              <a:t>电子（选填“失去”或“得到”）而带</a:t>
            </a:r>
            <a:r>
              <a:rPr lang="en-US" altLang="zh-CN" sz="2800">
                <a:latin typeface="+mn-ea"/>
              </a:rPr>
              <a:t>_____</a:t>
            </a:r>
            <a:r>
              <a:rPr lang="zh-CN" altLang="en-US" sz="2800">
                <a:latin typeface="+mn-ea"/>
              </a:rPr>
              <a:t>电；丝绸</a:t>
            </a:r>
            <a:r>
              <a:rPr lang="en-US" altLang="zh-CN" sz="2800">
                <a:latin typeface="+mn-ea"/>
              </a:rPr>
              <a:t>_____</a:t>
            </a:r>
            <a:r>
              <a:rPr lang="zh-CN" altLang="en-US" sz="2800">
                <a:latin typeface="+mn-ea"/>
              </a:rPr>
              <a:t>电子而带</a:t>
            </a:r>
            <a:r>
              <a:rPr lang="en-US" altLang="zh-CN" sz="2800">
                <a:latin typeface="+mn-ea"/>
              </a:rPr>
              <a:t>_____</a:t>
            </a:r>
            <a:r>
              <a:rPr lang="zh-CN" altLang="en-US" sz="2800">
                <a:latin typeface="+mn-ea"/>
              </a:rPr>
              <a:t>电。</a:t>
            </a:r>
          </a:p>
        </p:txBody>
      </p:sp>
      <p:sp>
        <p:nvSpPr>
          <p:cNvPr id="109577" name="Text Box 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076057" y="2788309"/>
            <a:ext cx="1800225" cy="5245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Garamond" pitchFamily="18" charset="0"/>
                <a:ea typeface="楷体_GB2312" pitchFamily="49" charset="-122"/>
              </a:rPr>
              <a:t>玻璃棒</a:t>
            </a:r>
          </a:p>
        </p:txBody>
      </p:sp>
      <p:sp>
        <p:nvSpPr>
          <p:cNvPr id="109578" name="Text Box 10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452321" y="2716123"/>
            <a:ext cx="899591" cy="5245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Garamond" pitchFamily="18" charset="0"/>
                <a:ea typeface="楷体_GB2312" pitchFamily="49" charset="-122"/>
              </a:rPr>
              <a:t>丝绸</a:t>
            </a:r>
          </a:p>
        </p:txBody>
      </p:sp>
      <p:sp>
        <p:nvSpPr>
          <p:cNvPr id="109579" name="Text Box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979713" y="3365799"/>
            <a:ext cx="1152127" cy="5245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Garamond" pitchFamily="18" charset="0"/>
                <a:ea typeface="楷体_GB2312" pitchFamily="49" charset="-122"/>
              </a:rPr>
              <a:t>失去</a:t>
            </a:r>
          </a:p>
        </p:txBody>
      </p:sp>
      <p:sp>
        <p:nvSpPr>
          <p:cNvPr id="109580" name="Text Box 1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331641" y="4015475"/>
            <a:ext cx="720079" cy="5245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Garamond" pitchFamily="18" charset="0"/>
                <a:ea typeface="楷体_GB2312" pitchFamily="49" charset="-122"/>
              </a:rPr>
              <a:t>正</a:t>
            </a:r>
          </a:p>
        </p:txBody>
      </p:sp>
      <p:sp>
        <p:nvSpPr>
          <p:cNvPr id="109581" name="Text Box 13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563889" y="4087661"/>
            <a:ext cx="936103" cy="5245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Garamond" pitchFamily="18" charset="0"/>
                <a:ea typeface="楷体_GB2312" pitchFamily="49" charset="-122"/>
              </a:rPr>
              <a:t>得到</a:t>
            </a:r>
          </a:p>
        </p:txBody>
      </p:sp>
      <p:sp>
        <p:nvSpPr>
          <p:cNvPr id="109582" name="Text Box 1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940153" y="4087661"/>
            <a:ext cx="720079" cy="5245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Garamond" pitchFamily="18" charset="0"/>
                <a:ea typeface="楷体_GB2312" pitchFamily="49" charset="-122"/>
              </a:rPr>
              <a:t>负</a:t>
            </a:r>
          </a:p>
        </p:txBody>
      </p:sp>
      <p:sp>
        <p:nvSpPr>
          <p:cNvPr id="14" name="Text Box 3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95536" y="767095"/>
            <a:ext cx="8532812" cy="13884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smtClean="0">
                <a:latin typeface="Times New Roman" pitchFamily="18" charset="0"/>
                <a:sym typeface="宋体" panose="02010600030101010101" pitchFamily="2" charset="-122"/>
              </a:rPr>
              <a:t>2.</a:t>
            </a:r>
            <a:r>
              <a:rPr lang="zh-CN" altLang="en-US" sz="2800" smtClean="0">
                <a:latin typeface="Times New Roman" pitchFamily="18" charset="0"/>
                <a:sym typeface="宋体" panose="02010600030101010101" pitchFamily="2" charset="-122"/>
              </a:rPr>
              <a:t>电</a:t>
            </a:r>
            <a:r>
              <a:rPr lang="zh-CN" altLang="en-US" sz="2800">
                <a:latin typeface="Times New Roman" pitchFamily="18" charset="0"/>
                <a:sym typeface="宋体" panose="02010600030101010101" pitchFamily="2" charset="-122"/>
              </a:rPr>
              <a:t>视</a:t>
            </a:r>
            <a:r>
              <a:rPr lang="zh-CN" altLang="en-US" sz="2800" smtClean="0">
                <a:latin typeface="Times New Roman" pitchFamily="18" charset="0"/>
                <a:sym typeface="宋体" panose="02010600030101010101" pitchFamily="2" charset="-122"/>
              </a:rPr>
              <a:t>机荧</a:t>
            </a:r>
            <a:r>
              <a:rPr lang="zh-CN" altLang="en-US" sz="2800">
                <a:latin typeface="Times New Roman" pitchFamily="18" charset="0"/>
                <a:sym typeface="宋体" panose="02010600030101010101" pitchFamily="2" charset="-122"/>
              </a:rPr>
              <a:t>光屏上经常粘有灰尘，这是因为电视机工作时，屏幕上带</a:t>
            </a:r>
            <a:r>
              <a:rPr lang="zh-CN" altLang="en-US" sz="2800" u="sng">
                <a:latin typeface="Times New Roman" pitchFamily="18" charset="0"/>
                <a:sym typeface="宋体" panose="02010600030101010101" pitchFamily="2" charset="-122"/>
              </a:rPr>
              <a:t>       </a:t>
            </a:r>
            <a:r>
              <a:rPr lang="zh-CN" altLang="en-US" sz="2800" u="sng" smtClean="0">
                <a:latin typeface="Times New Roman" pitchFamily="18" charset="0"/>
                <a:sym typeface="宋体" panose="02010600030101010101" pitchFamily="2" charset="-122"/>
              </a:rPr>
              <a:t>   </a:t>
            </a:r>
            <a:r>
              <a:rPr lang="zh-CN" altLang="en-US" sz="2800">
                <a:latin typeface="Times New Roman" pitchFamily="18" charset="0"/>
                <a:sym typeface="宋体" panose="02010600030101010101" pitchFamily="2" charset="-122"/>
              </a:rPr>
              <a:t>，而具有了</a:t>
            </a:r>
            <a:r>
              <a:rPr lang="zh-CN" altLang="en-US" sz="2800" u="sng">
                <a:latin typeface="Times New Roman" pitchFamily="18" charset="0"/>
                <a:sym typeface="宋体" panose="02010600030101010101" pitchFamily="2" charset="-122"/>
              </a:rPr>
              <a:t>             </a:t>
            </a:r>
            <a:r>
              <a:rPr lang="zh-CN" altLang="en-US" sz="2800" u="sng" smtClean="0">
                <a:latin typeface="Times New Roman" pitchFamily="18" charset="0"/>
                <a:sym typeface="宋体" panose="02010600030101010101" pitchFamily="2" charset="-122"/>
              </a:rPr>
              <a:t>        </a:t>
            </a:r>
            <a:r>
              <a:rPr lang="zh-CN" altLang="en-US" sz="2800">
                <a:latin typeface="Times New Roman" pitchFamily="18" charset="0"/>
                <a:sym typeface="宋体" panose="02010600030101010101" pitchFamily="2" charset="-122"/>
              </a:rPr>
              <a:t>的性质。</a:t>
            </a:r>
            <a:endParaRPr lang="zh-CN" altLang="en-US" sz="2800">
              <a:latin typeface="Times New Roman" pitchFamily="18" charset="0"/>
            </a:endParaRPr>
          </a:p>
        </p:txBody>
      </p:sp>
      <p:sp>
        <p:nvSpPr>
          <p:cNvPr id="15" name="Text Box 8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203849" y="1561143"/>
            <a:ext cx="492443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电</a:t>
            </a:r>
          </a:p>
        </p:txBody>
      </p:sp>
      <p:sp>
        <p:nvSpPr>
          <p:cNvPr id="16" name="Text Box 9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580112" y="1561143"/>
            <a:ext cx="2303462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吸引轻小物体</a:t>
            </a:r>
          </a:p>
        </p:txBody>
      </p:sp>
    </p:spTree>
    <p:extLst>
      <p:ext uri="{BB962C8B-B14F-4D97-AF65-F5344CB8AC3E}">
        <p14:creationId xmlns:p14="http://schemas.microsoft.com/office/powerpoint/2010/main" val="3702605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9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9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9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9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09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9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7" grpId="0"/>
      <p:bldP spid="109578" grpId="0"/>
      <p:bldP spid="109579" grpId="0"/>
      <p:bldP spid="109580" grpId="0"/>
      <p:bldP spid="109581" grpId="0"/>
      <p:bldP spid="109582" grpId="0"/>
      <p:bldP spid="15" grpId="0"/>
      <p:bldP spid="1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395536" y="478350"/>
            <a:ext cx="8352928" cy="4304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dirty="0" smtClean="0">
                <a:latin typeface="+mn-ea"/>
              </a:rPr>
              <a:t>4</a:t>
            </a:r>
            <a:r>
              <a:rPr lang="zh-CN" altLang="zh-CN" sz="2600" dirty="0" smtClean="0">
                <a:latin typeface="+mn-ea"/>
              </a:rPr>
              <a:t>．（</a:t>
            </a:r>
            <a:r>
              <a:rPr lang="en-US" altLang="zh-CN" sz="2600" dirty="0" smtClean="0">
                <a:latin typeface="+mn-ea"/>
              </a:rPr>
              <a:t>2021</a:t>
            </a:r>
            <a:r>
              <a:rPr lang="zh-CN" altLang="zh-CN" sz="2600" dirty="0" smtClean="0">
                <a:latin typeface="+mn-ea"/>
              </a:rPr>
              <a:t>•</a:t>
            </a:r>
            <a:r>
              <a:rPr lang="zh-CN" altLang="zh-CN" sz="2600" dirty="0" smtClean="0">
                <a:latin typeface="+mn-ea"/>
              </a:rPr>
              <a:t>房山区一模）“飞沫传播”是新型冠状病毒的主要传播方式口罩能起到很好的防护作用。在口罩防护作用当中，最重要的一步是使无纺布经过驻极处理后具有很好的静电吸附能力。下列哪种材料可以检验口罩静电吸附效果（　　）</a:t>
            </a:r>
          </a:p>
          <a:p>
            <a:pPr>
              <a:lnSpc>
                <a:spcPct val="150000"/>
              </a:lnSpc>
            </a:pPr>
            <a:r>
              <a:rPr lang="en-US" altLang="zh-CN" sz="2600" dirty="0" smtClean="0">
                <a:latin typeface="+mn-ea"/>
              </a:rPr>
              <a:t>A</a:t>
            </a:r>
            <a:r>
              <a:rPr lang="zh-CN" altLang="zh-CN" sz="2600" dirty="0" smtClean="0">
                <a:latin typeface="+mn-ea"/>
              </a:rPr>
              <a:t>．铁块</a:t>
            </a:r>
            <a:r>
              <a:rPr lang="en-US" altLang="zh-CN" sz="2600" dirty="0" smtClean="0">
                <a:latin typeface="+mn-ea"/>
              </a:rPr>
              <a:t>	B</a:t>
            </a:r>
            <a:r>
              <a:rPr lang="zh-CN" altLang="zh-CN" sz="2600" dirty="0" smtClean="0">
                <a:latin typeface="+mn-ea"/>
              </a:rPr>
              <a:t>．小纸屑</a:t>
            </a:r>
            <a:r>
              <a:rPr lang="en-US" altLang="zh-CN" sz="2600" dirty="0" smtClean="0">
                <a:latin typeface="+mn-ea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en-US" altLang="zh-CN" sz="2600" dirty="0" smtClean="0">
                <a:latin typeface="+mn-ea"/>
              </a:rPr>
              <a:t>C</a:t>
            </a:r>
            <a:r>
              <a:rPr lang="zh-CN" altLang="zh-CN" sz="2600" dirty="0" smtClean="0">
                <a:latin typeface="+mn-ea"/>
              </a:rPr>
              <a:t>．石块</a:t>
            </a:r>
            <a:r>
              <a:rPr lang="en-US" altLang="zh-CN" sz="2600" dirty="0" smtClean="0">
                <a:latin typeface="+mn-ea"/>
              </a:rPr>
              <a:t>	D</a:t>
            </a:r>
            <a:r>
              <a:rPr lang="zh-CN" altLang="zh-CN" sz="2600" dirty="0" smtClean="0">
                <a:latin typeface="+mn-ea"/>
              </a:rPr>
              <a:t>．铜块</a:t>
            </a:r>
            <a:endParaRPr lang="zh-CN" altLang="zh-CN" sz="2600" dirty="0">
              <a:latin typeface="+mn-ea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915816" y="3004867"/>
            <a:ext cx="513282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itchFamily="18" charset="0"/>
              </a:rPr>
              <a:t>B</a:t>
            </a:r>
            <a:r>
              <a:rPr lang="zh-CN" altLang="en-US" sz="280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endParaRPr lang="zh-CN" altLang="en-US" sz="280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0788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539552" y="550536"/>
            <a:ext cx="7920880" cy="4304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dirty="0" smtClean="0">
                <a:latin typeface="+mn-ea"/>
              </a:rPr>
              <a:t>4.</a:t>
            </a:r>
            <a:r>
              <a:rPr lang="zh-CN" altLang="zh-CN" sz="2600" dirty="0" smtClean="0">
                <a:latin typeface="+mn-ea"/>
              </a:rPr>
              <a:t>（</a:t>
            </a:r>
            <a:r>
              <a:rPr lang="en-US" altLang="zh-CN" sz="2600" dirty="0" smtClean="0">
                <a:latin typeface="+mn-ea"/>
              </a:rPr>
              <a:t>2021</a:t>
            </a:r>
            <a:r>
              <a:rPr lang="zh-CN" altLang="zh-CN" sz="2600" dirty="0" smtClean="0">
                <a:latin typeface="+mn-ea"/>
              </a:rPr>
              <a:t>•</a:t>
            </a:r>
            <a:r>
              <a:rPr lang="zh-CN" altLang="zh-CN" sz="2600" dirty="0" smtClean="0">
                <a:latin typeface="+mn-ea"/>
              </a:rPr>
              <a:t>东台市模拟）下列关于“吸”的物理现象中，由于静电现象引起的是（　　</a:t>
            </a:r>
            <a:r>
              <a:rPr lang="en-US" altLang="zh-CN" sz="2600" dirty="0" smtClean="0">
                <a:latin typeface="+mn-ea"/>
              </a:rPr>
              <a:t> </a:t>
            </a:r>
            <a:r>
              <a:rPr lang="zh-CN" altLang="zh-CN" sz="2600" dirty="0" smtClean="0">
                <a:latin typeface="+mn-ea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en-US" altLang="zh-CN" sz="2600" dirty="0" smtClean="0">
                <a:latin typeface="+mn-ea"/>
              </a:rPr>
              <a:t>A</a:t>
            </a:r>
            <a:r>
              <a:rPr lang="zh-CN" altLang="zh-CN" sz="2600" dirty="0" smtClean="0">
                <a:latin typeface="+mn-ea"/>
              </a:rPr>
              <a:t>．穿在身上的化纤衣服容易“吸”灰尘</a:t>
            </a:r>
            <a:r>
              <a:rPr lang="en-US" altLang="zh-CN" sz="2600" dirty="0" smtClean="0">
                <a:latin typeface="+mn-ea"/>
              </a:rPr>
              <a:t>	</a:t>
            </a:r>
            <a:endParaRPr lang="zh-CN" altLang="zh-CN" sz="26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600" dirty="0" smtClean="0">
                <a:latin typeface="+mn-ea"/>
              </a:rPr>
              <a:t>B</a:t>
            </a:r>
            <a:r>
              <a:rPr lang="zh-CN" altLang="zh-CN" sz="2600" dirty="0" smtClean="0">
                <a:latin typeface="+mn-ea"/>
              </a:rPr>
              <a:t>．拔火罐，玻璃罐“吸”在皮肤上</a:t>
            </a:r>
            <a:r>
              <a:rPr lang="en-US" altLang="zh-CN" sz="2600" dirty="0" smtClean="0">
                <a:latin typeface="+mn-ea"/>
              </a:rPr>
              <a:t>	</a:t>
            </a:r>
            <a:endParaRPr lang="zh-CN" altLang="zh-CN" sz="26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600" dirty="0" smtClean="0">
                <a:latin typeface="+mn-ea"/>
              </a:rPr>
              <a:t>C</a:t>
            </a:r>
            <a:r>
              <a:rPr lang="zh-CN" altLang="zh-CN" sz="2600" dirty="0" smtClean="0">
                <a:latin typeface="+mn-ea"/>
              </a:rPr>
              <a:t>．两个表面平滑的铅块紧压后“吸”在一起</a:t>
            </a:r>
            <a:r>
              <a:rPr lang="en-US" altLang="zh-CN" sz="2600" dirty="0" smtClean="0">
                <a:latin typeface="+mn-ea"/>
              </a:rPr>
              <a:t>	</a:t>
            </a:r>
            <a:endParaRPr lang="zh-CN" altLang="zh-CN" sz="26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600" dirty="0" smtClean="0">
                <a:latin typeface="+mn-ea"/>
              </a:rPr>
              <a:t>D</a:t>
            </a:r>
            <a:r>
              <a:rPr lang="zh-CN" altLang="zh-CN" sz="2600" dirty="0" smtClean="0">
                <a:latin typeface="+mn-ea"/>
              </a:rPr>
              <a:t>．若人站在安全线以内的区域候车，会被驶过的列车“吸”进铁轨</a:t>
            </a:r>
            <a:endParaRPr lang="zh-CN" altLang="zh-CN" sz="2600" dirty="0">
              <a:latin typeface="+mn-ea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076056" y="1272398"/>
            <a:ext cx="514308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</a:rPr>
              <a:t>A</a:t>
            </a:r>
            <a:r>
              <a:rPr lang="zh-CN" altLang="en-US" sz="280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endParaRPr lang="zh-CN" altLang="en-US" sz="280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153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6"/>
          <p:cNvSpPr/>
          <p:nvPr>
            <p:custDataLst>
              <p:tags r:id="rId1"/>
            </p:custDataLst>
          </p:nvPr>
        </p:nvSpPr>
        <p:spPr>
          <a:xfrm>
            <a:off x="611561" y="333977"/>
            <a:ext cx="1482639" cy="409631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</a:t>
            </a:r>
            <a:r>
              <a:rPr kumimoji="0" lang="zh-CN" altLang="en-US" sz="18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训练  </a:t>
            </a:r>
            <a:r>
              <a:rPr kumimoji="0" lang="en-US" altLang="zh-CN" sz="18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r>
              <a:rPr kumimoji="0" lang="zh-CN" altLang="en-US" sz="18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charset="-122"/>
              <a:ea typeface="微软雅黑"/>
              <a:cs typeface="微软雅黑" panose="020B0503020204020204" charset="-122"/>
              <a:sym typeface="微软雅黑" charset="-122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95536" y="1128025"/>
            <a:ext cx="8424936" cy="35481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800" smtClean="0">
                <a:latin typeface="Times New Roman" pitchFamily="18" charset="0"/>
                <a:sym typeface="宋体" panose="02010600030101010101" pitchFamily="2" charset="-122"/>
              </a:rPr>
              <a:t>5.</a:t>
            </a:r>
            <a:r>
              <a:rPr lang="zh-CN" altLang="en-US" sz="2800" smtClean="0">
                <a:latin typeface="Times New Roman" pitchFamily="18" charset="0"/>
                <a:sym typeface="宋体" panose="02010600030101010101" pitchFamily="2" charset="-122"/>
              </a:rPr>
              <a:t>验</a:t>
            </a:r>
            <a:r>
              <a:rPr lang="zh-CN" altLang="en-US" sz="2800">
                <a:latin typeface="Times New Roman" pitchFamily="18" charset="0"/>
                <a:sym typeface="宋体" panose="02010600030101010101" pitchFamily="2" charset="-122"/>
              </a:rPr>
              <a:t>电器的金属箔张开，说明验电器（        ）</a:t>
            </a:r>
          </a:p>
          <a:p>
            <a:pPr>
              <a:lnSpc>
                <a:spcPct val="160000"/>
              </a:lnSpc>
            </a:pPr>
            <a:r>
              <a:rPr lang="en-US" altLang="zh-CN" sz="2800">
                <a:latin typeface="Times New Roman" pitchFamily="18" charset="0"/>
                <a:sym typeface="宋体" panose="02010600030101010101" pitchFamily="2" charset="-122"/>
              </a:rPr>
              <a:t>A.</a:t>
            </a:r>
            <a:r>
              <a:rPr lang="zh-CN" altLang="en-US" sz="2800">
                <a:latin typeface="Times New Roman" pitchFamily="18" charset="0"/>
                <a:sym typeface="宋体" panose="02010600030101010101" pitchFamily="2" charset="-122"/>
              </a:rPr>
              <a:t>不带电荷</a:t>
            </a:r>
          </a:p>
          <a:p>
            <a:pPr>
              <a:lnSpc>
                <a:spcPct val="160000"/>
              </a:lnSpc>
            </a:pPr>
            <a:r>
              <a:rPr lang="en-US" altLang="zh-CN" sz="2800">
                <a:latin typeface="Times New Roman" pitchFamily="18" charset="0"/>
                <a:sym typeface="宋体" panose="02010600030101010101" pitchFamily="2" charset="-122"/>
              </a:rPr>
              <a:t>B.</a:t>
            </a:r>
            <a:r>
              <a:rPr lang="zh-CN" altLang="en-US" sz="2800">
                <a:latin typeface="Times New Roman" pitchFamily="18" charset="0"/>
                <a:sym typeface="宋体" panose="02010600030101010101" pitchFamily="2" charset="-122"/>
              </a:rPr>
              <a:t>带正电荷</a:t>
            </a:r>
          </a:p>
          <a:p>
            <a:pPr>
              <a:lnSpc>
                <a:spcPct val="160000"/>
              </a:lnSpc>
            </a:pPr>
            <a:r>
              <a:rPr lang="en-US" altLang="zh-CN" sz="2800">
                <a:latin typeface="Times New Roman" pitchFamily="18" charset="0"/>
                <a:sym typeface="宋体" panose="02010600030101010101" pitchFamily="2" charset="-122"/>
              </a:rPr>
              <a:t>C.</a:t>
            </a:r>
            <a:r>
              <a:rPr lang="zh-CN" altLang="en-US" sz="2800">
                <a:latin typeface="Times New Roman" pitchFamily="18" charset="0"/>
                <a:sym typeface="宋体" panose="02010600030101010101" pitchFamily="2" charset="-122"/>
              </a:rPr>
              <a:t>带负电荷</a:t>
            </a:r>
          </a:p>
          <a:p>
            <a:pPr>
              <a:lnSpc>
                <a:spcPct val="160000"/>
              </a:lnSpc>
            </a:pPr>
            <a:r>
              <a:rPr lang="en-US" altLang="zh-CN" sz="2800">
                <a:latin typeface="Times New Roman" pitchFamily="18" charset="0"/>
                <a:sym typeface="宋体" panose="02010600030101010101" pitchFamily="2" charset="-122"/>
              </a:rPr>
              <a:t>D.</a:t>
            </a:r>
            <a:r>
              <a:rPr lang="zh-CN" altLang="en-US" sz="2800">
                <a:latin typeface="Times New Roman" pitchFamily="18" charset="0"/>
                <a:sym typeface="宋体" panose="02010600030101010101" pitchFamily="2" charset="-122"/>
              </a:rPr>
              <a:t>可能带正电荷，也可能带负电荷</a:t>
            </a:r>
          </a:p>
        </p:txBody>
      </p:sp>
      <p:sp>
        <p:nvSpPr>
          <p:cNvPr id="5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516217" y="1344584"/>
            <a:ext cx="534121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D </a:t>
            </a:r>
          </a:p>
        </p:txBody>
      </p:sp>
    </p:spTree>
    <p:extLst>
      <p:ext uri="{BB962C8B-B14F-4D97-AF65-F5344CB8AC3E}">
        <p14:creationId xmlns:p14="http://schemas.microsoft.com/office/powerpoint/2010/main" val="10741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9" name="Rectangle 3"/>
          <p:cNvSpPr>
            <a:spLocks noGrp="1" noChangeArrowheads="1"/>
          </p:cNvSpPr>
          <p:nvPr>
            <p:ph type="body" idx="1"/>
            <p:custDataLst>
              <p:tags r:id="rId1"/>
            </p:custDataLst>
          </p:nvPr>
        </p:nvSpPr>
        <p:spPr>
          <a:xfrm>
            <a:off x="467544" y="767094"/>
            <a:ext cx="8424936" cy="3086122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smtClean="0">
                <a:latin typeface="+mn-ea"/>
              </a:rPr>
              <a:t>6.</a:t>
            </a:r>
            <a:r>
              <a:rPr lang="zh-CN" altLang="en-US" sz="2800" smtClean="0">
                <a:latin typeface="+mn-ea"/>
              </a:rPr>
              <a:t>三</a:t>
            </a:r>
            <a:r>
              <a:rPr lang="zh-CN" altLang="en-US" sz="2800">
                <a:latin typeface="+mn-ea"/>
              </a:rPr>
              <a:t>个小绝缘球，两两之间都可以相互吸引，则（     </a:t>
            </a:r>
            <a:r>
              <a:rPr lang="zh-CN" altLang="en-US" sz="2800" smtClean="0">
                <a:latin typeface="+mn-ea"/>
              </a:rPr>
              <a:t>）</a:t>
            </a:r>
            <a:endParaRPr lang="zh-CN" altLang="en-US" sz="2800">
              <a:latin typeface="+mn-ea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smtClean="0">
                <a:latin typeface="+mn-ea"/>
              </a:rPr>
              <a:t>A.</a:t>
            </a:r>
            <a:r>
              <a:rPr lang="zh-CN" altLang="en-US" sz="2800" smtClean="0">
                <a:latin typeface="+mn-ea"/>
              </a:rPr>
              <a:t>三</a:t>
            </a:r>
            <a:r>
              <a:rPr lang="zh-CN" altLang="en-US" sz="2800">
                <a:latin typeface="+mn-ea"/>
              </a:rPr>
              <a:t>个小球一定都是带电的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smtClean="0">
                <a:latin typeface="+mn-ea"/>
              </a:rPr>
              <a:t>B.</a:t>
            </a:r>
            <a:r>
              <a:rPr lang="zh-CN" altLang="en-US" sz="2800" smtClean="0">
                <a:latin typeface="+mn-ea"/>
              </a:rPr>
              <a:t>只</a:t>
            </a:r>
            <a:r>
              <a:rPr lang="zh-CN" altLang="en-US" sz="2800">
                <a:latin typeface="+mn-ea"/>
              </a:rPr>
              <a:t>有两个小球是带电的，且带异种电荷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smtClean="0">
                <a:latin typeface="+mn-ea"/>
              </a:rPr>
              <a:t>C.</a:t>
            </a:r>
            <a:r>
              <a:rPr lang="zh-CN" altLang="en-US" sz="2800" smtClean="0">
                <a:latin typeface="+mn-ea"/>
              </a:rPr>
              <a:t>只</a:t>
            </a:r>
            <a:r>
              <a:rPr lang="zh-CN" altLang="en-US" sz="2800">
                <a:latin typeface="+mn-ea"/>
              </a:rPr>
              <a:t>有一个小球是带电的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smtClean="0">
                <a:latin typeface="+mn-ea"/>
              </a:rPr>
              <a:t>D.</a:t>
            </a:r>
            <a:r>
              <a:rPr lang="zh-CN" altLang="en-US" sz="2800" smtClean="0">
                <a:latin typeface="+mn-ea"/>
              </a:rPr>
              <a:t>以</a:t>
            </a:r>
            <a:r>
              <a:rPr lang="zh-CN" altLang="en-US" sz="2800">
                <a:latin typeface="+mn-ea"/>
              </a:rPr>
              <a:t>上三种情况都有可能</a:t>
            </a:r>
          </a:p>
        </p:txBody>
      </p:sp>
      <p:sp>
        <p:nvSpPr>
          <p:cNvPr id="96260" name="Text Box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028384" y="911467"/>
            <a:ext cx="457200" cy="5245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1" lang="en-US" altLang="zh-CN" sz="2800">
                <a:solidFill>
                  <a:srgbClr val="FF0000"/>
                </a:solidFill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656133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6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6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6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6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6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6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6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6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9" grpId="0" build="p"/>
      <p:bldP spid="9626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3" name="Rectangle 3"/>
          <p:cNvSpPr>
            <a:spLocks noGrp="1" noChangeArrowheads="1"/>
          </p:cNvSpPr>
          <p:nvPr>
            <p:ph type="body" idx="1"/>
            <p:custDataLst>
              <p:tags r:id="rId1"/>
            </p:custDataLst>
          </p:nvPr>
        </p:nvSpPr>
        <p:spPr>
          <a:xfrm>
            <a:off x="539552" y="694908"/>
            <a:ext cx="8015286" cy="3086122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600" smtClean="0">
                <a:latin typeface="+mn-ea"/>
              </a:rPr>
              <a:t>7.</a:t>
            </a:r>
            <a:r>
              <a:rPr lang="zh-CN" altLang="en-US" sz="2600" smtClean="0">
                <a:latin typeface="+mn-ea"/>
              </a:rPr>
              <a:t>甲</a:t>
            </a:r>
            <a:r>
              <a:rPr lang="zh-CN" altLang="en-US" sz="2600">
                <a:latin typeface="+mn-ea"/>
              </a:rPr>
              <a:t>、乙、丙、丁四个小球，若甲与经绸子摩擦过的玻璃棒互相吸引，乙排斥甲，丙吸引乙，丁吸引丙，则丁球（    </a:t>
            </a:r>
            <a:r>
              <a:rPr lang="zh-CN" altLang="en-US" sz="2600" smtClean="0">
                <a:latin typeface="+mn-ea"/>
              </a:rPr>
              <a:t>）</a:t>
            </a:r>
            <a:endParaRPr lang="en-US" altLang="zh-CN" sz="2600" smtClean="0">
              <a:latin typeface="+mn-ea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600" smtClean="0">
                <a:latin typeface="+mn-ea"/>
              </a:rPr>
              <a:t>A</a:t>
            </a:r>
            <a:r>
              <a:rPr lang="en-US" altLang="zh-CN" sz="2600">
                <a:latin typeface="+mn-ea"/>
              </a:rPr>
              <a:t>、</a:t>
            </a:r>
            <a:r>
              <a:rPr lang="zh-CN" altLang="en-US" sz="2600">
                <a:latin typeface="+mn-ea"/>
              </a:rPr>
              <a:t>一定不带电        </a:t>
            </a:r>
            <a:r>
              <a:rPr lang="en-US" altLang="zh-CN" sz="2600">
                <a:latin typeface="+mn-ea"/>
              </a:rPr>
              <a:t>B、</a:t>
            </a:r>
            <a:r>
              <a:rPr lang="zh-CN" altLang="en-US" sz="2600">
                <a:latin typeface="+mn-ea"/>
              </a:rPr>
              <a:t>不能带正电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600">
                <a:latin typeface="+mn-ea"/>
              </a:rPr>
              <a:t>C、</a:t>
            </a:r>
            <a:r>
              <a:rPr lang="zh-CN" altLang="en-US" sz="2600">
                <a:latin typeface="+mn-ea"/>
              </a:rPr>
              <a:t>一定带负电        </a:t>
            </a:r>
            <a:r>
              <a:rPr lang="en-US" altLang="zh-CN" sz="2600">
                <a:latin typeface="+mn-ea"/>
              </a:rPr>
              <a:t>D、</a:t>
            </a:r>
            <a:r>
              <a:rPr lang="zh-CN" altLang="en-US" sz="2600">
                <a:latin typeface="+mn-ea"/>
              </a:rPr>
              <a:t>不带电或带负电</a:t>
            </a:r>
          </a:p>
        </p:txBody>
      </p:sp>
      <p:sp>
        <p:nvSpPr>
          <p:cNvPr id="97284" name="Text Box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051720" y="1994260"/>
            <a:ext cx="609600" cy="5245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>
                <a:solidFill>
                  <a:srgbClr val="FF0000"/>
                </a:solidFill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3680266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3" grpId="0" build="p"/>
      <p:bldP spid="9728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467544" y="333977"/>
            <a:ext cx="8208912" cy="3100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dirty="0" smtClean="0">
                <a:latin typeface="+mn-ea"/>
              </a:rPr>
              <a:t>8.</a:t>
            </a:r>
            <a:r>
              <a:rPr lang="zh-CN" altLang="zh-CN" sz="2600" dirty="0" smtClean="0">
                <a:latin typeface="+mn-ea"/>
              </a:rPr>
              <a:t>（</a:t>
            </a:r>
            <a:r>
              <a:rPr lang="en-US" altLang="zh-CN" sz="2600" dirty="0" smtClean="0">
                <a:latin typeface="+mn-ea"/>
              </a:rPr>
              <a:t>2021</a:t>
            </a:r>
            <a:r>
              <a:rPr lang="zh-CN" altLang="zh-CN" sz="2600" dirty="0" smtClean="0">
                <a:latin typeface="+mn-ea"/>
              </a:rPr>
              <a:t>春</a:t>
            </a:r>
            <a:r>
              <a:rPr lang="zh-CN" altLang="zh-CN" sz="2600" dirty="0" smtClean="0">
                <a:latin typeface="+mn-ea"/>
              </a:rPr>
              <a:t>•溧水区期中）</a:t>
            </a:r>
            <a:r>
              <a:rPr lang="en-US" altLang="zh-CN" sz="2600" dirty="0" smtClean="0">
                <a:latin typeface="+mn-ea"/>
              </a:rPr>
              <a:t>A</a:t>
            </a:r>
            <a:r>
              <a:rPr lang="zh-CN" altLang="zh-CN" sz="2600" dirty="0" smtClean="0">
                <a:latin typeface="+mn-ea"/>
              </a:rPr>
              <a:t>、</a:t>
            </a:r>
            <a:r>
              <a:rPr lang="en-US" altLang="zh-CN" sz="2600" dirty="0" smtClean="0">
                <a:latin typeface="+mn-ea"/>
              </a:rPr>
              <a:t>B</a:t>
            </a:r>
            <a:r>
              <a:rPr lang="zh-CN" altLang="zh-CN" sz="2600" dirty="0" smtClean="0">
                <a:latin typeface="+mn-ea"/>
              </a:rPr>
              <a:t>是两个轻质泡沫小球，</a:t>
            </a:r>
            <a:r>
              <a:rPr lang="en-US" altLang="zh-CN" sz="2600" dirty="0" smtClean="0">
                <a:latin typeface="+mn-ea"/>
              </a:rPr>
              <a:t>C</a:t>
            </a:r>
            <a:r>
              <a:rPr lang="zh-CN" altLang="zh-CN" sz="2600" dirty="0" smtClean="0">
                <a:latin typeface="+mn-ea"/>
              </a:rPr>
              <a:t>是用毛皮摩擦过的橡胶棒，</a:t>
            </a:r>
            <a:r>
              <a:rPr lang="en-US" altLang="zh-CN" sz="2600" dirty="0" smtClean="0">
                <a:latin typeface="+mn-ea"/>
              </a:rPr>
              <a:t>A</a:t>
            </a:r>
            <a:r>
              <a:rPr lang="zh-CN" altLang="zh-CN" sz="2600" dirty="0" smtClean="0">
                <a:latin typeface="+mn-ea"/>
              </a:rPr>
              <a:t>、</a:t>
            </a:r>
            <a:r>
              <a:rPr lang="en-US" altLang="zh-CN" sz="2600" dirty="0" smtClean="0">
                <a:latin typeface="+mn-ea"/>
              </a:rPr>
              <a:t>B</a:t>
            </a:r>
            <a:r>
              <a:rPr lang="zh-CN" altLang="zh-CN" sz="2600" dirty="0" smtClean="0">
                <a:latin typeface="+mn-ea"/>
              </a:rPr>
              <a:t>、</a:t>
            </a:r>
            <a:r>
              <a:rPr lang="en-US" altLang="zh-CN" sz="2600" dirty="0" smtClean="0">
                <a:latin typeface="+mn-ea"/>
              </a:rPr>
              <a:t>C</a:t>
            </a:r>
            <a:r>
              <a:rPr lang="zh-CN" altLang="zh-CN" sz="2600" dirty="0" smtClean="0">
                <a:latin typeface="+mn-ea"/>
              </a:rPr>
              <a:t>三者之间相互作用时的场景如图所示。由此可以判断（　　）</a:t>
            </a:r>
            <a:endParaRPr lang="en-US" altLang="zh-CN" sz="26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600" dirty="0" smtClean="0">
                <a:latin typeface="+mn-ea"/>
              </a:rPr>
              <a:t>A</a:t>
            </a:r>
            <a:r>
              <a:rPr lang="zh-CN" altLang="zh-CN" sz="2600" dirty="0" smtClean="0">
                <a:latin typeface="+mn-ea"/>
              </a:rPr>
              <a:t>．小球</a:t>
            </a:r>
            <a:r>
              <a:rPr lang="en-US" altLang="zh-CN" sz="2600" dirty="0" smtClean="0">
                <a:latin typeface="+mn-ea"/>
              </a:rPr>
              <a:t>A</a:t>
            </a:r>
            <a:r>
              <a:rPr lang="zh-CN" altLang="zh-CN" sz="2600" dirty="0" smtClean="0">
                <a:latin typeface="+mn-ea"/>
              </a:rPr>
              <a:t>带正电</a:t>
            </a:r>
            <a:r>
              <a:rPr lang="en-US" altLang="zh-CN" sz="2600" dirty="0" smtClean="0">
                <a:latin typeface="+mn-ea"/>
              </a:rPr>
              <a:t>	      B</a:t>
            </a:r>
            <a:r>
              <a:rPr lang="zh-CN" altLang="zh-CN" sz="2600" dirty="0" smtClean="0">
                <a:latin typeface="+mn-ea"/>
              </a:rPr>
              <a:t>．小球</a:t>
            </a:r>
            <a:r>
              <a:rPr lang="en-US" altLang="zh-CN" sz="2600" dirty="0" smtClean="0">
                <a:latin typeface="+mn-ea"/>
              </a:rPr>
              <a:t>B</a:t>
            </a:r>
            <a:r>
              <a:rPr lang="zh-CN" altLang="zh-CN" sz="2600" dirty="0" smtClean="0">
                <a:latin typeface="+mn-ea"/>
              </a:rPr>
              <a:t>带正电</a:t>
            </a:r>
            <a:r>
              <a:rPr lang="en-US" altLang="zh-CN" sz="2600" dirty="0" smtClean="0">
                <a:latin typeface="+mn-ea"/>
              </a:rPr>
              <a:t>	</a:t>
            </a:r>
            <a:endParaRPr lang="zh-CN" altLang="zh-CN" sz="26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600" dirty="0" smtClean="0">
                <a:latin typeface="+mn-ea"/>
              </a:rPr>
              <a:t>C</a:t>
            </a:r>
            <a:r>
              <a:rPr lang="zh-CN" altLang="zh-CN" sz="2600" dirty="0" smtClean="0">
                <a:latin typeface="+mn-ea"/>
              </a:rPr>
              <a:t>．小球</a:t>
            </a:r>
            <a:r>
              <a:rPr lang="en-US" altLang="zh-CN" sz="2600" dirty="0" smtClean="0">
                <a:latin typeface="+mn-ea"/>
              </a:rPr>
              <a:t>A</a:t>
            </a:r>
            <a:r>
              <a:rPr lang="zh-CN" altLang="zh-CN" sz="2600" dirty="0" smtClean="0">
                <a:latin typeface="+mn-ea"/>
              </a:rPr>
              <a:t>可能不带电</a:t>
            </a:r>
            <a:r>
              <a:rPr lang="en-US" altLang="zh-CN" sz="2600" dirty="0" smtClean="0">
                <a:latin typeface="+mn-ea"/>
              </a:rPr>
              <a:t>	D</a:t>
            </a:r>
            <a:r>
              <a:rPr lang="zh-CN" altLang="zh-CN" sz="2600" dirty="0" smtClean="0">
                <a:latin typeface="+mn-ea"/>
              </a:rPr>
              <a:t>．小球</a:t>
            </a:r>
            <a:r>
              <a:rPr lang="en-US" altLang="zh-CN" sz="2600" dirty="0" smtClean="0">
                <a:latin typeface="+mn-ea"/>
              </a:rPr>
              <a:t>B</a:t>
            </a:r>
            <a:r>
              <a:rPr lang="zh-CN" altLang="zh-CN" sz="2600" dirty="0" smtClean="0">
                <a:latin typeface="+mn-ea"/>
              </a:rPr>
              <a:t>可能不带电</a:t>
            </a:r>
          </a:p>
        </p:txBody>
      </p:sp>
      <p:pic>
        <p:nvPicPr>
          <p:cNvPr id="19458" name="图片24" descr="菁优网：http://www.jyeoo.com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2483769" y="3582357"/>
            <a:ext cx="3328791" cy="1227166"/>
          </a:xfrm>
          <a:prstGeom prst="rect">
            <a:avLst/>
          </a:prstGeom>
          <a:noFill/>
        </p:spPr>
      </p:pic>
      <p:sp>
        <p:nvSpPr>
          <p:cNvPr id="4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940152" y="1633329"/>
            <a:ext cx="457200" cy="5245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1" lang="en-US" altLang="zh-CN" sz="2800" smtClean="0">
                <a:solidFill>
                  <a:srgbClr val="FF0000"/>
                </a:solidFill>
              </a:rPr>
              <a:t>C</a:t>
            </a:r>
            <a:endParaRPr kumimoji="1" lang="en-US" altLang="zh-CN" sz="28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86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95536" y="550535"/>
            <a:ext cx="8532812" cy="39801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smtClean="0">
                <a:latin typeface="Times New Roman" pitchFamily="18" charset="0"/>
                <a:sym typeface="宋体" panose="02010600030101010101" pitchFamily="2" charset="-122"/>
              </a:rPr>
              <a:t>9.</a:t>
            </a:r>
            <a:r>
              <a:rPr lang="zh-CN" altLang="en-US" sz="2800" smtClean="0">
                <a:latin typeface="Times New Roman" pitchFamily="18" charset="0"/>
                <a:sym typeface="宋体" panose="02010600030101010101" pitchFamily="2" charset="-122"/>
              </a:rPr>
              <a:t>用</a:t>
            </a:r>
            <a:r>
              <a:rPr lang="zh-CN" altLang="en-US" sz="2800">
                <a:latin typeface="Times New Roman" pitchFamily="18" charset="0"/>
                <a:sym typeface="宋体" panose="02010600030101010101" pitchFamily="2" charset="-122"/>
              </a:rPr>
              <a:t>毛皮摩擦橡胶棒，橡胶棒带了负电，这是</a:t>
            </a:r>
            <a:r>
              <a:rPr lang="zh-CN" altLang="en-US" sz="2800" smtClean="0">
                <a:latin typeface="Times New Roman" pitchFamily="18" charset="0"/>
                <a:sym typeface="宋体" panose="02010600030101010101" pitchFamily="2" charset="-122"/>
              </a:rPr>
              <a:t>由于</a:t>
            </a:r>
            <a:endParaRPr lang="en-US" altLang="zh-CN" sz="2800" smtClean="0">
              <a:latin typeface="Times New Roman" pitchFamily="18" charset="0"/>
              <a:sym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smtClean="0">
                <a:latin typeface="Times New Roman" pitchFamily="18" charset="0"/>
                <a:sym typeface="宋体" panose="02010600030101010101" pitchFamily="2" charset="-122"/>
              </a:rPr>
              <a:t>（        ）多选</a:t>
            </a:r>
            <a:endParaRPr lang="zh-CN" altLang="en-US" sz="2800">
              <a:latin typeface="Times New Roman" pitchFamily="18" charset="0"/>
              <a:sym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Times New Roman" pitchFamily="18" charset="0"/>
                <a:sym typeface="宋体" pitchFamily="2" charset="-122"/>
              </a:rPr>
              <a:t>A</a:t>
            </a:r>
            <a:r>
              <a:rPr lang="en-US" altLang="zh-CN" sz="2800">
                <a:latin typeface="Times New Roman" pitchFamily="18" charset="0"/>
                <a:sym typeface="宋体" panose="02010600030101010101" pitchFamily="2" charset="-122"/>
              </a:rPr>
              <a:t>.</a:t>
            </a:r>
            <a:r>
              <a:rPr lang="zh-CN" altLang="en-US" sz="2800">
                <a:latin typeface="Times New Roman" pitchFamily="18" charset="0"/>
                <a:sym typeface="宋体" panose="02010600030101010101" pitchFamily="2" charset="-122"/>
              </a:rPr>
              <a:t>毛皮束缚电子的能力比较弱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Times New Roman" pitchFamily="18" charset="0"/>
                <a:sym typeface="宋体" panose="02010600030101010101" pitchFamily="2" charset="-122"/>
              </a:rPr>
              <a:t>B</a:t>
            </a:r>
            <a:r>
              <a:rPr lang="en-US" altLang="zh-CN" sz="2800">
                <a:latin typeface="Times New Roman" pitchFamily="18" charset="0"/>
                <a:sym typeface="宋体" panose="02010600030101010101" pitchFamily="2" charset="-122"/>
              </a:rPr>
              <a:t>.</a:t>
            </a:r>
            <a:r>
              <a:rPr lang="zh-CN" altLang="en-US" sz="2800">
                <a:latin typeface="Times New Roman" pitchFamily="18" charset="0"/>
                <a:sym typeface="宋体" panose="02010600030101010101" pitchFamily="2" charset="-122"/>
              </a:rPr>
              <a:t>橡胶棒的正电荷转移到毛皮上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Times New Roman" pitchFamily="18" charset="0"/>
                <a:sym typeface="宋体" panose="02010600030101010101" pitchFamily="2" charset="-122"/>
              </a:rPr>
              <a:t>C</a:t>
            </a:r>
            <a:r>
              <a:rPr lang="en-US" altLang="zh-CN" sz="2800">
                <a:latin typeface="Times New Roman" pitchFamily="18" charset="0"/>
                <a:sym typeface="宋体" panose="02010600030101010101" pitchFamily="2" charset="-122"/>
              </a:rPr>
              <a:t>.</a:t>
            </a:r>
            <a:r>
              <a:rPr lang="zh-CN" altLang="en-US" sz="2800">
                <a:latin typeface="Times New Roman" pitchFamily="18" charset="0"/>
                <a:sym typeface="宋体" panose="02010600030101010101" pitchFamily="2" charset="-122"/>
              </a:rPr>
              <a:t>摩擦过程中创造了负电荷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Times New Roman" pitchFamily="18" charset="0"/>
                <a:sym typeface="宋体" panose="02010600030101010101" pitchFamily="2" charset="-122"/>
              </a:rPr>
              <a:t>D</a:t>
            </a:r>
            <a:r>
              <a:rPr lang="en-US" altLang="zh-CN" sz="2800">
                <a:latin typeface="Times New Roman" pitchFamily="18" charset="0"/>
                <a:sym typeface="宋体" panose="02010600030101010101" pitchFamily="2" charset="-122"/>
              </a:rPr>
              <a:t>.</a:t>
            </a:r>
            <a:r>
              <a:rPr lang="zh-CN" altLang="en-US" sz="2800">
                <a:latin typeface="Times New Roman" pitchFamily="18" charset="0"/>
                <a:sym typeface="宋体" panose="02010600030101010101" pitchFamily="2" charset="-122"/>
              </a:rPr>
              <a:t>橡胶棒上有了多余的电</a:t>
            </a:r>
            <a:r>
              <a:rPr lang="zh-CN" altLang="en-US" sz="2800" smtClean="0">
                <a:latin typeface="Times New Roman" pitchFamily="18" charset="0"/>
                <a:sym typeface="宋体" panose="02010600030101010101" pitchFamily="2" charset="-122"/>
              </a:rPr>
              <a:t>子</a:t>
            </a:r>
            <a:endParaRPr lang="zh-CN" altLang="en-US" sz="2800">
              <a:latin typeface="Times New Roman" pitchFamily="18" charset="0"/>
            </a:endParaRPr>
          </a:p>
        </p:txBody>
      </p:sp>
      <p:sp>
        <p:nvSpPr>
          <p:cNvPr id="45063" name="Text Box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99593" y="1416771"/>
            <a:ext cx="1233487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</a:rPr>
              <a:t>A D</a:t>
            </a:r>
          </a:p>
        </p:txBody>
      </p:sp>
    </p:spTree>
    <p:extLst>
      <p:ext uri="{BB962C8B-B14F-4D97-AF65-F5344CB8AC3E}">
        <p14:creationId xmlns:p14="http://schemas.microsoft.com/office/powerpoint/2010/main" val="1054971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3"/>
          <p:cNvSpPr/>
          <p:nvPr>
            <p:custDataLst>
              <p:tags r:id="rId1"/>
            </p:custDataLst>
          </p:nvPr>
        </p:nvSpPr>
        <p:spPr>
          <a:xfrm>
            <a:off x="611560" y="839281"/>
            <a:ext cx="1293222" cy="409631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467545" y="261791"/>
            <a:ext cx="3170097" cy="4628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/>
              </a:rPr>
              <a:t>考</a:t>
            </a:r>
            <a:r>
              <a:rPr kumimoji="0" lang="zh-CN" altLang="en-US" sz="240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/>
              </a:rPr>
              <a:t>点二：</a:t>
            </a:r>
            <a:r>
              <a:rPr lang="zh-CN" altLang="en-US" sz="240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/>
              </a:rPr>
              <a:t>导体和绝缘体</a:t>
            </a:r>
            <a:endParaRPr kumimoji="0" lang="zh-CN" altLang="en-US" sz="240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charset="-122"/>
              <a:ea typeface="微软雅黑"/>
              <a:sym typeface="Arial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012161" y="1416771"/>
            <a:ext cx="828675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</a:rPr>
              <a:t>C</a:t>
            </a: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395536" y="1344584"/>
            <a:ext cx="8496944" cy="3332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smtClean="0">
                <a:solidFill>
                  <a:srgbClr val="000000"/>
                </a:solidFill>
                <a:latin typeface="+mn-ea"/>
              </a:rPr>
              <a:t>10.</a:t>
            </a:r>
            <a:r>
              <a:rPr lang="zh-CN" altLang="en-US" sz="2800" smtClean="0">
                <a:solidFill>
                  <a:srgbClr val="000000"/>
                </a:solidFill>
                <a:latin typeface="+mn-ea"/>
              </a:rPr>
              <a:t>关于绝缘体，下列说法正确的是</a:t>
            </a:r>
            <a:r>
              <a:rPr lang="en-US" altLang="zh-CN" sz="2800" smtClean="0">
                <a:solidFill>
                  <a:srgbClr val="000000"/>
                </a:solidFill>
                <a:latin typeface="+mn-ea"/>
              </a:rPr>
              <a:t>( </a:t>
            </a:r>
            <a:r>
              <a:rPr lang="zh-CN" altLang="en-US" sz="2800" smtClean="0">
                <a:solidFill>
                  <a:srgbClr val="000000"/>
                </a:solidFill>
                <a:latin typeface="+mn-ea"/>
              </a:rPr>
              <a:t>　 </a:t>
            </a:r>
            <a:r>
              <a:rPr lang="en-US" altLang="zh-CN" sz="2800" smtClean="0">
                <a:solidFill>
                  <a:srgbClr val="000000"/>
                </a:solidFill>
                <a:latin typeface="+mn-ea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smtClean="0">
                <a:solidFill>
                  <a:srgbClr val="000000"/>
                </a:solidFill>
                <a:latin typeface="+mn-ea"/>
              </a:rPr>
              <a:t>A.</a:t>
            </a:r>
            <a:r>
              <a:rPr lang="zh-CN" altLang="en-US" sz="2800" smtClean="0">
                <a:solidFill>
                  <a:srgbClr val="000000"/>
                </a:solidFill>
                <a:latin typeface="+mn-ea"/>
              </a:rPr>
              <a:t>绝缘体在任何情况下都不能导电</a:t>
            </a:r>
          </a:p>
          <a:p>
            <a:pPr>
              <a:lnSpc>
                <a:spcPct val="150000"/>
              </a:lnSpc>
            </a:pPr>
            <a:r>
              <a:rPr lang="en-US" altLang="zh-CN" sz="2800" smtClean="0">
                <a:solidFill>
                  <a:srgbClr val="000000"/>
                </a:solidFill>
                <a:latin typeface="+mn-ea"/>
              </a:rPr>
              <a:t>B.</a:t>
            </a:r>
            <a:r>
              <a:rPr lang="zh-CN" altLang="en-US" sz="2800" smtClean="0">
                <a:solidFill>
                  <a:srgbClr val="000000"/>
                </a:solidFill>
                <a:latin typeface="+mn-ea"/>
              </a:rPr>
              <a:t>绝缘体不容易导电，也不能带电</a:t>
            </a:r>
          </a:p>
          <a:p>
            <a:pPr>
              <a:lnSpc>
                <a:spcPct val="150000"/>
              </a:lnSpc>
            </a:pPr>
            <a:r>
              <a:rPr lang="en-US" altLang="zh-CN" sz="2800" smtClean="0">
                <a:solidFill>
                  <a:srgbClr val="000000"/>
                </a:solidFill>
                <a:latin typeface="+mn-ea"/>
              </a:rPr>
              <a:t>C.</a:t>
            </a:r>
            <a:r>
              <a:rPr lang="zh-CN" altLang="en-US" sz="2800" smtClean="0">
                <a:solidFill>
                  <a:srgbClr val="000000"/>
                </a:solidFill>
                <a:latin typeface="+mn-ea"/>
              </a:rPr>
              <a:t>绝缘体不容易导电，但能够带电</a:t>
            </a:r>
          </a:p>
          <a:p>
            <a:pPr>
              <a:lnSpc>
                <a:spcPct val="150000"/>
              </a:lnSpc>
            </a:pPr>
            <a:r>
              <a:rPr lang="en-US" altLang="zh-CN" sz="2800" smtClean="0">
                <a:solidFill>
                  <a:srgbClr val="000000"/>
                </a:solidFill>
                <a:latin typeface="+mn-ea"/>
              </a:rPr>
              <a:t>D</a:t>
            </a:r>
            <a:r>
              <a:rPr lang="zh-CN" altLang="en-US" sz="2800" smtClean="0">
                <a:solidFill>
                  <a:srgbClr val="000000"/>
                </a:solidFill>
                <a:latin typeface="+mn-ea"/>
              </a:rPr>
              <a:t>．绝缘体内没有电子，因此它不容易导电</a:t>
            </a:r>
            <a:endParaRPr lang="zh-CN" altLang="en-US" sz="2800">
              <a:solidFill>
                <a:srgbClr val="00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69382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409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059832" y="767094"/>
            <a:ext cx="3168352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indent="342900" eaLnBrk="0" hangingPunct="0"/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“怒发冲冠”</a:t>
            </a:r>
            <a:endParaRPr lang="en-US" sz="28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099" name="矩形 409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9553" y="4159848"/>
            <a:ext cx="8353425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思考</a:t>
            </a:r>
            <a:r>
              <a:rPr lang="en-US" altLang="zh-CN" sz="2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: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头发竖起来的原因是什么？这里面存在着什么奥秘？</a:t>
            </a:r>
          </a:p>
        </p:txBody>
      </p:sp>
      <p:pic>
        <p:nvPicPr>
          <p:cNvPr id="4101" name="图片 1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 bwMode="auto">
          <a:xfrm>
            <a:off x="683568" y="1488957"/>
            <a:ext cx="3760582" cy="20934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" name="组合 3"/>
          <p:cNvGrpSpPr/>
          <p:nvPr>
            <p:custDataLst>
              <p:tags r:id="rId4"/>
            </p:custDataLst>
          </p:nvPr>
        </p:nvGrpSpPr>
        <p:grpSpPr>
          <a:xfrm>
            <a:off x="539552" y="406163"/>
            <a:ext cx="1727840" cy="447391"/>
            <a:chOff x="1076" y="2071"/>
            <a:chExt cx="2720" cy="940"/>
          </a:xfrm>
        </p:grpSpPr>
        <p:sp>
          <p:nvSpPr>
            <p:cNvPr id="5" name="流程图: 文档 4"/>
            <p:cNvSpPr/>
            <p:nvPr>
              <p:custDataLst>
                <p:tags r:id="rId8"/>
              </p:custDataLst>
            </p:nvPr>
          </p:nvSpPr>
          <p:spPr>
            <a:xfrm>
              <a:off x="1076" y="2071"/>
              <a:ext cx="2632" cy="940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noProof="1"/>
            </a:p>
          </p:txBody>
        </p:sp>
        <p:sp>
          <p:nvSpPr>
            <p:cNvPr id="6" name="文本框 4101"/>
            <p:cNvSpPr txBox="1"/>
            <p:nvPr>
              <p:custDataLst>
                <p:tags r:id="rId9"/>
              </p:custDataLst>
            </p:nvPr>
          </p:nvSpPr>
          <p:spPr>
            <a:xfrm>
              <a:off x="1076" y="2101"/>
              <a:ext cx="2720" cy="8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b="1" noProof="1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黑体" pitchFamily="49" charset="-122"/>
                  <a:ea typeface="黑体" pitchFamily="49" charset="-122"/>
                  <a:sym typeface="宋体" panose="02010600030101010101" pitchFamily="2" charset="-122"/>
                </a:rPr>
                <a:t>观察与思考</a:t>
              </a:r>
            </a:p>
          </p:txBody>
        </p:sp>
      </p:grpSp>
      <p:pic>
        <p:nvPicPr>
          <p:cNvPr id="9" name="静电现象.mp4">
            <a:hlinkClick r:id="" action="ppaction://media"/>
          </p:cNvPr>
          <p:cNvPicPr>
            <a:picLocks noRot="1" noChangeAspect="1"/>
          </p:cNvPicPr>
          <p:nvPr>
            <a:videoFile r:link="rId5"/>
            <p:custDataLst>
              <p:tags r:id="rId6"/>
            </p:custDataLst>
            <p:extLst/>
          </p:nvPr>
        </p:nvPicPr>
        <p:blipFill>
          <a:blip r:embed="rId12"/>
          <a:stretch>
            <a:fillRect/>
          </a:stretch>
        </p:blipFill>
        <p:spPr>
          <a:xfrm>
            <a:off x="4860032" y="1488956"/>
            <a:ext cx="3803250" cy="2093401"/>
          </a:xfrm>
          <a:prstGeom prst="rect">
            <a:avLst/>
          </a:prstGeom>
        </p:spPr>
      </p:pic>
      <p:sp>
        <p:nvSpPr>
          <p:cNvPr id="10" name="TextBox 9"/>
          <p:cNvSpPr txBox="1"/>
          <p:nvPr>
            <p:custDataLst>
              <p:tags r:id="rId7"/>
            </p:custDataLst>
          </p:nvPr>
        </p:nvSpPr>
        <p:spPr>
          <a:xfrm>
            <a:off x="5868144" y="3654544"/>
            <a:ext cx="2160240" cy="46280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点击观看视频</a:t>
            </a:r>
            <a:endParaRPr lang="zh-CN" altLang="en-US" sz="240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3283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6"/>
          <p:cNvSpPr/>
          <p:nvPr>
            <p:custDataLst>
              <p:tags r:id="rId1"/>
            </p:custDataLst>
          </p:nvPr>
        </p:nvSpPr>
        <p:spPr>
          <a:xfrm>
            <a:off x="683568" y="478349"/>
            <a:ext cx="1482639" cy="409631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</a:t>
            </a:r>
            <a:r>
              <a:rPr kumimoji="0" lang="zh-CN" altLang="en-US" sz="18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训练  </a:t>
            </a:r>
            <a:r>
              <a:rPr lang="en-US" altLang="zh-CN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r>
              <a:rPr kumimoji="0" lang="zh-CN" altLang="en-US" sz="18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956377" y="1200212"/>
            <a:ext cx="828675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</a:rPr>
              <a:t>B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51520" y="1055839"/>
            <a:ext cx="8496944" cy="3332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smtClean="0">
                <a:latin typeface="+mn-ea"/>
              </a:rPr>
              <a:t>11.</a:t>
            </a:r>
            <a:r>
              <a:rPr lang="zh-CN" altLang="en-US" sz="2800" smtClean="0">
                <a:latin typeface="+mn-ea"/>
              </a:rPr>
              <a:t>通常情况下，下列物体属于绝缘体的一组是（　）</a:t>
            </a:r>
          </a:p>
          <a:p>
            <a:pPr>
              <a:lnSpc>
                <a:spcPct val="150000"/>
              </a:lnSpc>
            </a:pPr>
            <a:r>
              <a:rPr lang="en-US" altLang="zh-CN" sz="2800" smtClean="0">
                <a:latin typeface="+mn-ea"/>
              </a:rPr>
              <a:t>A.</a:t>
            </a:r>
            <a:r>
              <a:rPr lang="zh-CN" altLang="en-US" sz="2800" smtClean="0">
                <a:latin typeface="+mn-ea"/>
              </a:rPr>
              <a:t>人 体、大 地、铜钥匙</a:t>
            </a:r>
          </a:p>
          <a:p>
            <a:pPr>
              <a:lnSpc>
                <a:spcPct val="150000"/>
              </a:lnSpc>
            </a:pPr>
            <a:r>
              <a:rPr lang="en-US" altLang="zh-CN" sz="2800" smtClean="0">
                <a:latin typeface="+mn-ea"/>
              </a:rPr>
              <a:t>B.</a:t>
            </a:r>
            <a:r>
              <a:rPr lang="zh-CN" altLang="en-US" sz="2800" smtClean="0">
                <a:latin typeface="+mn-ea"/>
              </a:rPr>
              <a:t>橡 皮、煤 油、塑料袋</a:t>
            </a:r>
          </a:p>
          <a:p>
            <a:pPr>
              <a:lnSpc>
                <a:spcPct val="150000"/>
              </a:lnSpc>
            </a:pPr>
            <a:r>
              <a:rPr lang="en-US" altLang="zh-CN" sz="2800" smtClean="0">
                <a:latin typeface="+mn-ea"/>
              </a:rPr>
              <a:t>C.</a:t>
            </a:r>
            <a:r>
              <a:rPr lang="zh-CN" altLang="en-US" sz="2800" smtClean="0">
                <a:latin typeface="+mn-ea"/>
              </a:rPr>
              <a:t>铅笔芯、盐 水、玻璃杯	</a:t>
            </a:r>
          </a:p>
          <a:p>
            <a:pPr>
              <a:lnSpc>
                <a:spcPct val="150000"/>
              </a:lnSpc>
            </a:pPr>
            <a:r>
              <a:rPr lang="en-US" altLang="zh-CN" sz="2800" smtClean="0">
                <a:latin typeface="+mn-ea"/>
              </a:rPr>
              <a:t>D.</a:t>
            </a:r>
            <a:r>
              <a:rPr lang="zh-CN" altLang="en-US" sz="2800" smtClean="0">
                <a:latin typeface="+mn-ea"/>
              </a:rPr>
              <a:t>瓷 瓶、空 气、钢板尺</a:t>
            </a:r>
            <a:endParaRPr lang="zh-CN" altLang="en-US" sz="280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99270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395536" y="333977"/>
            <a:ext cx="8424936" cy="4063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200" dirty="0" smtClean="0">
                <a:latin typeface="+mn-ea"/>
              </a:rPr>
              <a:t>12</a:t>
            </a:r>
            <a:r>
              <a:rPr lang="zh-CN" altLang="zh-CN" sz="2200" dirty="0" smtClean="0">
                <a:latin typeface="+mn-ea"/>
              </a:rPr>
              <a:t>．（</a:t>
            </a:r>
            <a:r>
              <a:rPr lang="en-US" altLang="zh-CN" sz="2200" dirty="0" smtClean="0">
                <a:latin typeface="+mn-ea"/>
              </a:rPr>
              <a:t>2021</a:t>
            </a:r>
            <a:r>
              <a:rPr lang="zh-CN" altLang="zh-CN" sz="2200" dirty="0" smtClean="0">
                <a:latin typeface="+mn-ea"/>
              </a:rPr>
              <a:t>•</a:t>
            </a:r>
            <a:r>
              <a:rPr lang="zh-CN" altLang="zh-CN" sz="2200" dirty="0" smtClean="0">
                <a:latin typeface="+mn-ea"/>
              </a:rPr>
              <a:t>朝阳）学了摩擦起电的知识后，小刚所在的物理小组探究了常见的一些物质摩擦起电的情况。如图所示，是部分不同物质的原子核对核外电子束缚能力强弱的排序图，他们是通过物体间相互摩擦后的带电情况得出的结论。毛皮与图中的</a:t>
            </a:r>
            <a:r>
              <a:rPr lang="zh-CN" altLang="zh-CN" sz="2200" u="sng" dirty="0" smtClean="0">
                <a:latin typeface="+mn-ea"/>
              </a:rPr>
              <a:t>　</a:t>
            </a:r>
            <a:r>
              <a:rPr lang="en-US" altLang="zh-CN" sz="2200" u="sng" dirty="0" smtClean="0">
                <a:latin typeface="+mn-ea"/>
              </a:rPr>
              <a:t>   </a:t>
            </a:r>
            <a:r>
              <a:rPr lang="zh-CN" altLang="zh-CN" sz="2200" u="sng" dirty="0" smtClean="0">
                <a:latin typeface="+mn-ea"/>
              </a:rPr>
              <a:t>　</a:t>
            </a:r>
            <a:r>
              <a:rPr lang="zh-CN" altLang="zh-CN" sz="2200" dirty="0" smtClean="0">
                <a:latin typeface="+mn-ea"/>
              </a:rPr>
              <a:t>摩擦最容易起电，且它们摩擦后毛皮带</a:t>
            </a:r>
            <a:r>
              <a:rPr lang="zh-CN" altLang="zh-CN" sz="2200" u="sng" dirty="0" smtClean="0">
                <a:latin typeface="+mn-ea"/>
              </a:rPr>
              <a:t>　</a:t>
            </a:r>
            <a:r>
              <a:rPr lang="en-US" altLang="zh-CN" sz="2200" u="sng" dirty="0" smtClean="0">
                <a:latin typeface="+mn-ea"/>
              </a:rPr>
              <a:t>   </a:t>
            </a:r>
            <a:r>
              <a:rPr lang="zh-CN" altLang="zh-CN" sz="2200" u="sng" dirty="0" smtClean="0">
                <a:latin typeface="+mn-ea"/>
              </a:rPr>
              <a:t>　</a:t>
            </a:r>
            <a:r>
              <a:rPr lang="zh-CN" altLang="zh-CN" sz="2200" dirty="0" smtClean="0">
                <a:latin typeface="+mn-ea"/>
              </a:rPr>
              <a:t>（填“正”或“负”）电，再用毛皮与蜡烛相互摩擦后，将带电的蜡烛与</a:t>
            </a:r>
            <a:endParaRPr lang="en-US" altLang="zh-CN" sz="2200" dirty="0" smtClean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zh-CN" sz="2200" dirty="0" smtClean="0">
                <a:latin typeface="+mn-ea"/>
              </a:rPr>
              <a:t>带电的毛皮用金属棒连接，瞬间电流</a:t>
            </a:r>
            <a:endParaRPr lang="en-US" altLang="zh-CN" sz="2200" dirty="0" smtClean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zh-CN" sz="2200" dirty="0" smtClean="0">
                <a:latin typeface="+mn-ea"/>
              </a:rPr>
              <a:t>的方向是</a:t>
            </a:r>
            <a:r>
              <a:rPr lang="zh-CN" altLang="zh-CN" sz="2200" u="sng" dirty="0" smtClean="0">
                <a:latin typeface="+mn-ea"/>
              </a:rPr>
              <a:t>　</a:t>
            </a:r>
            <a:r>
              <a:rPr lang="en-US" altLang="zh-CN" sz="2200" u="sng" dirty="0" smtClean="0">
                <a:latin typeface="+mn-ea"/>
              </a:rPr>
              <a:t>      </a:t>
            </a:r>
            <a:r>
              <a:rPr lang="zh-CN" altLang="zh-CN" sz="2200" u="sng" dirty="0" smtClean="0">
                <a:latin typeface="+mn-ea"/>
              </a:rPr>
              <a:t>　</a:t>
            </a:r>
            <a:r>
              <a:rPr lang="zh-CN" altLang="zh-CN" sz="2200" dirty="0" smtClean="0">
                <a:latin typeface="+mn-ea"/>
              </a:rPr>
              <a:t>（填“从蜡烛到毛皮”</a:t>
            </a:r>
            <a:endParaRPr lang="en-US" altLang="zh-CN" sz="2200" dirty="0" smtClean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zh-CN" sz="2200" dirty="0" smtClean="0">
                <a:latin typeface="+mn-ea"/>
              </a:rPr>
              <a:t>或“从毛皮到蜡烛”）。</a:t>
            </a:r>
            <a:endParaRPr lang="zh-CN" altLang="zh-CN" sz="2200" dirty="0">
              <a:latin typeface="+mn-ea"/>
            </a:endParaRPr>
          </a:p>
        </p:txBody>
      </p:sp>
      <p:pic>
        <p:nvPicPr>
          <p:cNvPr id="20482" name="图片24" descr="菁优网：http://www.jyeoo.com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5796136" y="3221426"/>
            <a:ext cx="3009934" cy="1371539"/>
          </a:xfrm>
          <a:prstGeom prst="rect">
            <a:avLst/>
          </a:prstGeom>
          <a:noFill/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6732241" y="1705515"/>
            <a:ext cx="646331" cy="3702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smtClean="0">
                <a:solidFill>
                  <a:srgbClr val="FF0000"/>
                </a:solidFill>
              </a:rPr>
              <a:t>梳子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4644008" y="2138633"/>
            <a:ext cx="415498" cy="3702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smtClean="0">
                <a:solidFill>
                  <a:srgbClr val="FF0000"/>
                </a:solidFill>
              </a:rPr>
              <a:t>正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>
            <p:custDataLst>
              <p:tags r:id="rId5"/>
            </p:custDataLst>
          </p:nvPr>
        </p:nvSpPr>
        <p:spPr>
          <a:xfrm>
            <a:off x="1547664" y="3510171"/>
            <a:ext cx="1569660" cy="3702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smtClean="0">
                <a:solidFill>
                  <a:srgbClr val="FF0000"/>
                </a:solidFill>
              </a:rPr>
              <a:t>从毛皮到蜡烛</a:t>
            </a:r>
            <a:endParaRPr lang="zh-CN" altLang="en-US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4854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9" grpId="0" build="allAtOnce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Text Box 102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79391" y="195264"/>
            <a:ext cx="4968875" cy="5862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3200" b="0">
              <a:latin typeface="Garamond" pitchFamily="18" charset="0"/>
            </a:endParaRPr>
          </a:p>
        </p:txBody>
      </p:sp>
      <p:sp>
        <p:nvSpPr>
          <p:cNvPr id="110595" name="Text Box 102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9512" y="478350"/>
            <a:ext cx="8784976" cy="203635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smtClean="0">
                <a:latin typeface="+mn-ea"/>
              </a:rPr>
              <a:t>13.</a:t>
            </a:r>
            <a:r>
              <a:rPr lang="zh-CN" altLang="en-US" sz="2800" smtClean="0">
                <a:latin typeface="+mn-ea"/>
              </a:rPr>
              <a:t>运</a:t>
            </a:r>
            <a:r>
              <a:rPr lang="zh-CN" altLang="en-US" sz="2800">
                <a:latin typeface="+mn-ea"/>
              </a:rPr>
              <a:t>输油的油罐车底部都拖有一根铁链，这样做的目的是什么</a:t>
            </a:r>
            <a:r>
              <a:rPr lang="zh-CN" altLang="en-US" sz="2800" smtClean="0">
                <a:latin typeface="+mn-ea"/>
              </a:rPr>
              <a:t>？加油站禁止用塑料桶装运汽油，你知道是什么原因吗？</a:t>
            </a:r>
          </a:p>
        </p:txBody>
      </p:sp>
      <p:sp>
        <p:nvSpPr>
          <p:cNvPr id="110596" name="Text Box 1028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23528" y="2571750"/>
            <a:ext cx="5976664" cy="23140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Garamond" pitchFamily="18" charset="0"/>
                <a:ea typeface="楷体_GB2312" pitchFamily="49" charset="-122"/>
              </a:rPr>
              <a:t>在运输过程中，由于油和油罐的摩擦会使油和油罐带上异种电荷，当电荷积累到一定程</a:t>
            </a:r>
            <a:r>
              <a:rPr lang="zh-CN" altLang="en-US" sz="2400" smtClean="0">
                <a:solidFill>
                  <a:srgbClr val="FF0000"/>
                </a:solidFill>
                <a:latin typeface="Garamond" pitchFamily="18" charset="0"/>
                <a:ea typeface="楷体_GB2312" pitchFamily="49" charset="-122"/>
              </a:rPr>
              <a:t>度，</a:t>
            </a:r>
            <a:r>
              <a:rPr lang="zh-CN" altLang="en-US" sz="2400">
                <a:solidFill>
                  <a:srgbClr val="FF0000"/>
                </a:solidFill>
                <a:latin typeface="Garamond" pitchFamily="18" charset="0"/>
                <a:ea typeface="楷体_GB2312" pitchFamily="49" charset="-122"/>
              </a:rPr>
              <a:t>会发生放电现象，产生电火花，将汽油点燃。铁链是导体可把所带电荷传导到大地。</a:t>
            </a:r>
          </a:p>
        </p:txBody>
      </p:sp>
      <p:pic>
        <p:nvPicPr>
          <p:cNvPr id="110599" name="Picture 1031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6300192" y="2138633"/>
            <a:ext cx="2540956" cy="15880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775759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0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419873" y="983653"/>
            <a:ext cx="1627369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学习目标</a:t>
            </a:r>
          </a:p>
        </p:txBody>
      </p:sp>
      <p:sp>
        <p:nvSpPr>
          <p:cNvPr id="5123" name="文本框 9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11560" y="1705515"/>
            <a:ext cx="8208911" cy="26842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了解摩擦起电现象及摩擦起电的本质。</a:t>
            </a: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知道两种电荷以及电荷间的相互作用。</a:t>
            </a: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了解检验带电体的方法及验电器的构造和原理。</a:t>
            </a: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了解自由电子及导体与绝缘体的区别。</a:t>
            </a:r>
          </a:p>
        </p:txBody>
      </p:sp>
      <p:sp>
        <p:nvSpPr>
          <p:cNvPr id="8" name="Shape 108"/>
          <p:cNvSpPr/>
          <p:nvPr>
            <p:custDataLst>
              <p:tags r:id="rId3"/>
            </p:custDataLst>
          </p:nvPr>
        </p:nvSpPr>
        <p:spPr>
          <a:xfrm>
            <a:off x="381170" y="323845"/>
            <a:ext cx="263526" cy="273727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/>
          </a:p>
        </p:txBody>
      </p:sp>
      <p:sp>
        <p:nvSpPr>
          <p:cNvPr id="9" name="Shape 112"/>
          <p:cNvSpPr/>
          <p:nvPr>
            <p:custDataLst>
              <p:tags r:id="rId4"/>
            </p:custDataLst>
          </p:nvPr>
        </p:nvSpPr>
        <p:spPr>
          <a:xfrm>
            <a:off x="390232" y="353127"/>
            <a:ext cx="245403" cy="244445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" smtClean="0">
                <a:solidFill>
                  <a:srgbClr val="FFFFFF"/>
                </a:solidFill>
              </a:rPr>
              <a:t>0</a:t>
            </a:r>
            <a:r>
              <a:rPr lang="en-US" altLang="zh-CN" sz="1000" smtClean="0">
                <a:solidFill>
                  <a:srgbClr val="FFFFFF"/>
                </a:solidFill>
              </a:rPr>
              <a:t>2</a:t>
            </a:r>
            <a:endParaRPr sz="1000">
              <a:solidFill>
                <a:srgbClr val="FFFFFF"/>
              </a:solidFill>
            </a:endParaRPr>
          </a:p>
        </p:txBody>
      </p:sp>
      <p:sp>
        <p:nvSpPr>
          <p:cNvPr id="10" name="Shape 120"/>
          <p:cNvSpPr/>
          <p:nvPr>
            <p:custDataLst>
              <p:tags r:id="rId5"/>
            </p:custDataLst>
          </p:nvPr>
        </p:nvSpPr>
        <p:spPr>
          <a:xfrm>
            <a:off x="715634" y="317452"/>
            <a:ext cx="923330" cy="27768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lang="zh-CN" altLang="en-US" b="1" smtClean="0">
                <a:solidFill>
                  <a:srgbClr val="007E27"/>
                </a:solidFill>
              </a:rPr>
              <a:t>学习目标</a:t>
            </a:r>
            <a:endParaRPr b="1">
              <a:solidFill>
                <a:srgbClr val="007E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9054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文本框 614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032000" y="3189685"/>
            <a:ext cx="5080000" cy="6479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en-US" altLang="zh-CN" sz="1200">
              <a:solidFill>
                <a:srgbClr val="0000FF"/>
              </a:solidFill>
              <a:latin typeface="宋体" pitchFamily="2" charset="-122"/>
              <a:sym typeface="宋体" pitchFamily="2" charset="-122"/>
            </a:endParaRPr>
          </a:p>
          <a:p>
            <a:r>
              <a:rPr lang="en-US" altLang="zh-CN" sz="1200">
                <a:solidFill>
                  <a:srgbClr val="0000FF"/>
                </a:solidFill>
                <a:latin typeface="宋体" pitchFamily="2" charset="-122"/>
                <a:sym typeface="宋体" pitchFamily="2" charset="-122"/>
              </a:rPr>
              <a:t> </a:t>
            </a:r>
          </a:p>
          <a:p>
            <a:r>
              <a:rPr lang="en-US" altLang="zh-CN" sz="1200">
                <a:solidFill>
                  <a:srgbClr val="0000FF"/>
                </a:solidFill>
                <a:latin typeface="宋体" pitchFamily="2" charset="-122"/>
                <a:sym typeface="宋体" pitchFamily="2" charset="-122"/>
              </a:rPr>
              <a:t> </a:t>
            </a:r>
            <a:endParaRPr lang="en-US" altLang="zh-CN"/>
          </a:p>
        </p:txBody>
      </p:sp>
      <p:pic>
        <p:nvPicPr>
          <p:cNvPr id="1029" name="Picture 3" descr="15-1-1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6"/>
          <a:stretch>
            <a:fillRect/>
          </a:stretch>
        </p:blipFill>
        <p:spPr bwMode="auto">
          <a:xfrm>
            <a:off x="684215" y="1437085"/>
            <a:ext cx="2447925" cy="16513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30" name="文本框 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11560" y="3149240"/>
            <a:ext cx="2592288" cy="17586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实验</a:t>
            </a:r>
            <a:r>
              <a:rPr lang="en-US" altLang="zh-CN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与头发摩擦过的梳子能吸起纸屑</a:t>
            </a:r>
          </a:p>
        </p:txBody>
      </p:sp>
      <p:pic>
        <p:nvPicPr>
          <p:cNvPr id="1031" name="图片 5127" descr="t01673fc4b3b0d951e5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7"/>
          <a:stretch>
            <a:fillRect/>
          </a:stretch>
        </p:blipFill>
        <p:spPr bwMode="auto">
          <a:xfrm>
            <a:off x="3635375" y="1437086"/>
            <a:ext cx="1728788" cy="16156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32" name="文本框 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421063" y="3057526"/>
            <a:ext cx="2519362" cy="17586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实验</a:t>
            </a:r>
            <a:r>
              <a:rPr lang="en-US" altLang="zh-CN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与毛皮摩擦过的气球能吸起头发</a:t>
            </a:r>
          </a:p>
        </p:txBody>
      </p:sp>
      <p:pic>
        <p:nvPicPr>
          <p:cNvPr id="1033" name="图片 5123" descr="%`MV[K24Z)Z5S2_E9JLN{~9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229350" y="1383508"/>
            <a:ext cx="2108200" cy="16609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34" name="文本框 6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188075" y="3050382"/>
            <a:ext cx="2490788" cy="17612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实验</a:t>
            </a:r>
            <a:r>
              <a:rPr lang="en-US" altLang="zh-CN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与毛皮摩擦过的气球能吸引水流</a:t>
            </a:r>
          </a:p>
        </p:txBody>
      </p:sp>
      <p:graphicFrame>
        <p:nvGraphicFramePr>
          <p:cNvPr id="1026" name="对象 2">
            <a:hlinkClick r:id="" action="ppaction://ole?verb=1"/>
          </p:cNvPr>
          <p:cNvGraphicFramePr>
            <a:graphicFrameLocks noChangeAspect="1"/>
          </p:cNvGraphicFramePr>
          <p:nvPr>
            <p:custDataLst>
              <p:tags r:id="rId9"/>
            </p:custDataLst>
          </p:nvPr>
        </p:nvGraphicFramePr>
        <p:xfrm>
          <a:off x="4114800" y="2490789"/>
          <a:ext cx="241300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9" r:id="rId19" imgW="241771" imgH="216151" progId="Equations">
                  <p:embed/>
                </p:oleObj>
              </mc:Choice>
              <mc:Fallback>
                <p:oleObj r:id="rId19" imgW="241771" imgH="216151" progId="Equations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114800" y="2490789"/>
                        <a:ext cx="241300" cy="161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文本框 615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755576" y="767094"/>
            <a:ext cx="2339102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一、两</a:t>
            </a:r>
            <a:r>
              <a:rPr lang="zh-CN" altLang="en-US" sz="2800" b="1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种电荷</a:t>
            </a:r>
          </a:p>
        </p:txBody>
      </p:sp>
      <p:sp>
        <p:nvSpPr>
          <p:cNvPr id="22" name="Shape 108"/>
          <p:cNvSpPr/>
          <p:nvPr>
            <p:custDataLst>
              <p:tags r:id="rId11"/>
            </p:custDataLst>
          </p:nvPr>
        </p:nvSpPr>
        <p:spPr>
          <a:xfrm>
            <a:off x="161803" y="87169"/>
            <a:ext cx="601344" cy="553806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" name="Shape 112"/>
          <p:cNvSpPr/>
          <p:nvPr>
            <p:custDataLst>
              <p:tags r:id="rId12"/>
            </p:custDataLst>
          </p:nvPr>
        </p:nvSpPr>
        <p:spPr>
          <a:xfrm>
            <a:off x="146617" y="107708"/>
            <a:ext cx="623405" cy="462808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itchFamily="2" charset="-122"/>
              <a:sym typeface="微软雅黑" charset="-122"/>
            </a:endParaRPr>
          </a:p>
        </p:txBody>
      </p:sp>
      <p:sp>
        <p:nvSpPr>
          <p:cNvPr id="24" name="文本框 1"/>
          <p:cNvSpPr txBox="1"/>
          <p:nvPr>
            <p:custDataLst>
              <p:tags r:id="rId13"/>
            </p:custDataLst>
          </p:nvPr>
        </p:nvSpPr>
        <p:spPr>
          <a:xfrm>
            <a:off x="942834" y="135276"/>
            <a:ext cx="1118253" cy="4010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课堂活动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4"/>
            </p:custDataLst>
          </p:nvPr>
        </p:nvCxnSpPr>
        <p:spPr>
          <a:xfrm>
            <a:off x="819243" y="57185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4115543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108"/>
          <p:cNvSpPr/>
          <p:nvPr>
            <p:custDataLst>
              <p:tags r:id="rId1"/>
            </p:custDataLst>
          </p:nvPr>
        </p:nvSpPr>
        <p:spPr>
          <a:xfrm>
            <a:off x="161803" y="87169"/>
            <a:ext cx="601344" cy="553806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" name="Shape 112"/>
          <p:cNvSpPr/>
          <p:nvPr>
            <p:custDataLst>
              <p:tags r:id="rId2"/>
            </p:custDataLst>
          </p:nvPr>
        </p:nvSpPr>
        <p:spPr>
          <a:xfrm>
            <a:off x="146617" y="107708"/>
            <a:ext cx="623405" cy="462808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4" name="文本框 1"/>
          <p:cNvSpPr txBox="1"/>
          <p:nvPr>
            <p:custDataLst>
              <p:tags r:id="rId3"/>
            </p:custDataLst>
          </p:nvPr>
        </p:nvSpPr>
        <p:spPr>
          <a:xfrm>
            <a:off x="942834" y="135276"/>
            <a:ext cx="1118253" cy="4010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课堂活动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4"/>
            </p:custDataLst>
          </p:nvPr>
        </p:nvCxnSpPr>
        <p:spPr>
          <a:xfrm>
            <a:off x="819243" y="57185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6" name="TextBox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95536" y="1200211"/>
            <a:ext cx="8424936" cy="2102219"/>
          </a:xfrm>
          <a:prstGeom prst="roundRect">
            <a:avLst>
              <a:gd name="adj" fmla="val 16667"/>
            </a:avLst>
          </a:prstGeom>
          <a:solidFill>
            <a:srgbClr val="008080">
              <a:alpha val="39999"/>
            </a:srgbClr>
          </a:solidFill>
          <a:ln w="28575">
            <a:solidFill>
              <a:srgbClr val="008080"/>
            </a:solidFill>
            <a:round/>
          </a:ln>
        </p:spPr>
        <p:txBody>
          <a:bodyPr wrap="square" lIns="90170" tIns="46990" rIns="90170" bIns="469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600" b="1" smtClean="0">
                <a:latin typeface="黑体" pitchFamily="49" charset="-122"/>
                <a:ea typeface="黑体" pitchFamily="49" charset="-122"/>
                <a:sym typeface="宋体" panose="02010600030101010101" pitchFamily="2" charset="-122"/>
              </a:rPr>
              <a:t>摩擦起电：</a:t>
            </a:r>
          </a:p>
          <a:p>
            <a:pPr>
              <a:lnSpc>
                <a:spcPct val="150000"/>
              </a:lnSpc>
            </a:pPr>
            <a:r>
              <a:rPr lang="zh-CN" altLang="en-US" sz="2600" smtClean="0">
                <a:latin typeface="黑体" pitchFamily="49" charset="-122"/>
                <a:ea typeface="黑体" pitchFamily="49" charset="-122"/>
                <a:sym typeface="宋体" panose="02010600030101010101" pitchFamily="2" charset="-122"/>
              </a:rPr>
              <a:t>1.物体有吸引轻小物体的性质，我们就说物体带了</a:t>
            </a:r>
            <a:r>
              <a:rPr lang="zh-CN" altLang="en-US" sz="26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anose="02010600030101010101" pitchFamily="2" charset="-122"/>
              </a:rPr>
              <a:t>电荷</a:t>
            </a:r>
            <a:r>
              <a:rPr lang="zh-CN" altLang="en-US" sz="2600" smtClean="0">
                <a:latin typeface="黑体" pitchFamily="49" charset="-122"/>
                <a:ea typeface="黑体" pitchFamily="49" charset="-122"/>
                <a:sym typeface="宋体" panose="02010600030101010101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600" smtClean="0">
                <a:latin typeface="黑体" pitchFamily="49" charset="-122"/>
                <a:ea typeface="黑体" pitchFamily="49" charset="-122"/>
                <a:sym typeface="宋体" panose="02010600030101010101" pitchFamily="2" charset="-122"/>
              </a:rPr>
              <a:t>2.用摩擦的方法使物体带电，叫</a:t>
            </a:r>
            <a:r>
              <a:rPr lang="zh-CN" altLang="en-US" sz="26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anose="02010600030101010101" pitchFamily="2" charset="-122"/>
              </a:rPr>
              <a:t>摩擦起电</a:t>
            </a:r>
            <a:r>
              <a:rPr lang="zh-CN" altLang="en-US" sz="2600" smtClean="0">
                <a:latin typeface="黑体" pitchFamily="49" charset="-122"/>
                <a:ea typeface="黑体" pitchFamily="49" charset="-122"/>
                <a:sym typeface="宋体" panose="02010600030101010101" pitchFamily="2" charset="-122"/>
              </a:rPr>
              <a:t>。</a:t>
            </a:r>
            <a:endParaRPr lang="zh-CN" altLang="en-US" sz="2600">
              <a:latin typeface="黑体" pitchFamily="49" charset="-122"/>
              <a:ea typeface="黑体" pitchFamily="49" charset="-122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2080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框 7170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962400" y="1101329"/>
            <a:ext cx="5080000" cy="246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000"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endParaRPr lang="en-US" altLang="zh-CN"/>
          </a:p>
        </p:txBody>
      </p:sp>
      <p:sp>
        <p:nvSpPr>
          <p:cNvPr id="6149" name="文本框 717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475656" y="4159847"/>
            <a:ext cx="6624736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smtClean="0">
                <a:latin typeface="黑体" pitchFamily="49" charset="-122"/>
                <a:ea typeface="黑体" pitchFamily="49" charset="-122"/>
                <a:sym typeface="宋体" panose="02010600030101010101" pitchFamily="2" charset="-122"/>
              </a:rPr>
              <a:t>丝</a:t>
            </a:r>
            <a:r>
              <a:rPr lang="zh-CN" altLang="en-US" sz="2800">
                <a:latin typeface="黑体" pitchFamily="49" charset="-122"/>
                <a:ea typeface="黑体" pitchFamily="49" charset="-122"/>
                <a:sym typeface="宋体" panose="02010600030101010101" pitchFamily="2" charset="-122"/>
              </a:rPr>
              <a:t>绸摩擦玻璃棒，玻璃棒吸引纸屑。</a:t>
            </a:r>
            <a:endParaRPr lang="zh-CN" altLang="en-US" sz="280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9460" name="Picture 4" descr="https://timgsa.baidu.com/timg?image&amp;quality=80&amp;size=b9999_10000&amp;sec=1594028671987&amp;di=c179b709f4ad3a6c8ecc33ba5cd0ab1e&amp;imgtype=0&amp;src=http%3A%2F%2Fupload.subaonet.com%2Fgswb%2F20150105%2F311175-186260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683568" y="1344584"/>
            <a:ext cx="3681610" cy="24543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462" name="Picture 6" descr="https://ss1.bdstatic.com/70cFuXSh_Q1YnxGkpoWK1HF6hhy/it/u=3928682610,2781564789&amp;fm=15&amp;gp=0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5004048" y="1344585"/>
            <a:ext cx="3394348" cy="24908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17" name="组合 3"/>
          <p:cNvGrpSpPr/>
          <p:nvPr>
            <p:custDataLst>
              <p:tags r:id="rId5"/>
            </p:custDataLst>
          </p:nvPr>
        </p:nvGrpSpPr>
        <p:grpSpPr>
          <a:xfrm>
            <a:off x="539552" y="406163"/>
            <a:ext cx="1727840" cy="447391"/>
            <a:chOff x="1076" y="2071"/>
            <a:chExt cx="2720" cy="940"/>
          </a:xfrm>
        </p:grpSpPr>
        <p:sp>
          <p:nvSpPr>
            <p:cNvPr id="18" name="流程图: 文档 17"/>
            <p:cNvSpPr/>
            <p:nvPr>
              <p:custDataLst>
                <p:tags r:id="rId6"/>
              </p:custDataLst>
            </p:nvPr>
          </p:nvSpPr>
          <p:spPr>
            <a:xfrm>
              <a:off x="1076" y="2071"/>
              <a:ext cx="2632" cy="940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noProof="1"/>
            </a:p>
          </p:txBody>
        </p:sp>
        <p:sp>
          <p:nvSpPr>
            <p:cNvPr id="19" name="文本框 4101"/>
            <p:cNvSpPr txBox="1"/>
            <p:nvPr>
              <p:custDataLst>
                <p:tags r:id="rId7"/>
              </p:custDataLst>
            </p:nvPr>
          </p:nvSpPr>
          <p:spPr>
            <a:xfrm>
              <a:off x="1076" y="2101"/>
              <a:ext cx="2720" cy="8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b="1" noProof="1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黑体" pitchFamily="49" charset="-122"/>
                  <a:ea typeface="黑体" pitchFamily="49" charset="-122"/>
                  <a:sym typeface="宋体" panose="02010600030101010101" pitchFamily="2" charset="-122"/>
                </a:rPr>
                <a:t>观察与思考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16496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2" name="文本框 717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475656" y="3365799"/>
            <a:ext cx="6120680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宋体" panose="02010600030101010101" pitchFamily="2" charset="-122"/>
              </a:rPr>
              <a:t>毛</a:t>
            </a:r>
            <a:r>
              <a:rPr lang="zh-CN" altLang="en-US"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宋体" panose="02010600030101010101" pitchFamily="2" charset="-122"/>
              </a:rPr>
              <a:t>皮摩擦橡胶棒，橡胶棒吸引水流。</a:t>
            </a:r>
          </a:p>
        </p:txBody>
      </p:sp>
      <p:sp>
        <p:nvSpPr>
          <p:cNvPr id="7179" name="文本框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115616" y="4159847"/>
            <a:ext cx="7272808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思考：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带电物体间存在怎样的相互关系？</a:t>
            </a:r>
          </a:p>
        </p:txBody>
      </p:sp>
      <p:pic>
        <p:nvPicPr>
          <p:cNvPr id="47106" name="Picture 2" descr="https://timgsa.baidu.com/timg?image&amp;quality=80&amp;size=b9999_10000&amp;sec=1594028864739&amp;di=571f0bb8d36ac8153b870d9a64bd4ebf&amp;imgtype=0&amp;src=http%3A%2F%2Fimg3.tbcdn.cn%2Ftfscom%2Fi3%2F57549079%2FTB2cNCsXGi5V1BjSszbXXb0hVXa_%2521%252157549079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1043608" y="478350"/>
            <a:ext cx="2664296" cy="26708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7108" name="Picture 4" descr="https://timgsa.baidu.com/timg?image&amp;quality=80&amp;size=b9999_10000&amp;sec=1594028930997&amp;di=46291e0f1fa58fc155bee6fd84c50167&amp;imgtype=0&amp;src=http%3A%2F%2Fgzwl.cooco.net.cn%2Ffiles%2Fdown%2Ftest%2F2014%2F08%2F19%2F01%2F2014081901260861753479.files%2Fimage016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5292080" y="478350"/>
            <a:ext cx="2376264" cy="26693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7110" name="AutoShape 6" descr="data:image/jpeg;base64,/9j/4AAQSkZJRgABAQAAAQABAAD/2wBDAAgGBgcGBQgHBwcJCQgKDBQNDAsLDBkSEw8UHRofHh0aHBwgJC4nICIsIxwcKDcpLDAxNDQ0Hyc5PTgyPC4zNDL/2wBDAQkJCQwLDBgNDRgyIRwhMjIyMjIyMjIyMjIyMjIyMjIyMjIyMjIyMjIyMjIyMjIyMjIyMjIyMjIyMjIyMjIyMjL/wAARCAEXAZA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y+4XDioyKtXi4cVXIoAQU4Ugp4oAUCpFFMAp6g0ASKKmUcVGg4qdRxQAjRs0LbD82K9kEtl4h8HadqcAYtAFs58HoO9ePYBU84Yc/WvTfhJqIuEvfDEkH7uVDPvPYmgDgdWtFtNXuY41YQqxERP8AEPWqQ2tCCR8wNd78S9PKz2lxaxbYbFPIkIH3j61w4KuykDqKAEPzfN60opMkkgjgdKeKADFPUUgFSKKAFAp4FCjmpMUAMA5p4FKBT1HNADkHIq3GOagQVaiHNAEqrUgjpyrxUgWgCEx00LVgrTDxQAzFNccUpOKYWzQBk6n92uL1IfO1dxqC5WuP1KP5moAybcfvBXS2JAVa5tPlkrYtpyABQB0K3KrUq3yjuK56S4PrURuWB60AdSL5SeoqX7SrDrXJpdtu61diuz0zQBuvMNtZ9xMCppEkLpVW4B2mgClNN1qupLdBT2TrmljZV60AWYULEVuWMOCDWRDIuRW3ZuHwKAOm06UxgYrr9MvX+UcYribVcAc10WnSMGXmgDurdPOTJrP1XShLG5yelW9MmLRgVozQ7oz7igD5+8YaKVmY81ydpYFZOh617b4o0nzdxK1589h5U5G3vQA3TbYqRXW2i4iANY9rGIgM1pCf5BigDy++X5hVTFaWorhhWdjmgAA5pwFAFPAoAFFSL1pFFSKOaAJVHSplHFRqKnUcUAIAoYEjnt7mtHw/qDaX4hsrpJnjImHmlTj5e4+lUOpJx/qxuHuaikw0ZkUfM3X2oA9q8X2qaxpN7YW//L2ftqsP7orxZX82MdlU/KfWvWdLvnv/AA3Y31v8xgQWDn2bg151rWnrpXiC803olu2E9880AUWIZy/r2pRTFGFz3NPFADhUi0xetSCgCQGpBUQNPU0AP71Mo4qEdRU69KAJEFWYhUCdKsxCgCwtTColFSigBrVE1StUDGgCMnmmd6cTzTDQBVu13CuY1KA5auuddwrE1CDJNAHISREPVy2Xip57b5qfbxbWxQAgiJpptwRmrRwuagaUAGgCHyQDUsSYPWoPNyetTRyDIoA04OlSuvy9Kit+QKtMCV4oAx7lDnpVI5B5rWuFJJFUXty1AEcc20itqxnO8VkpaHcM1rWcIUigDqbGf5RXR2EmStctZYCiujsWAANAHcaRJwM10kfzR1xemXG0iustLgFBmgDN1Sw85GzXnGraWYrgkCvXbhQ68Vx+uWI3ZNAHAcq2GFaFvEpXNNvrJw+4DFSWgwuGNAHnOpqMjiskD5q2dSGSKySMNQAnenAUmOacBQA4dKkQVHUiUATrUo6VCtSg8UAKSQetJxggdD1pSeKaBzQB33w4vsWt1pB+6z/aB7Yqn8QdNFtf2OoM24agpct3GKp+B7xbHxKHflHhaMj61s+LY5b/AEp5Z/8AUaafLjHsaAOIC4J7jsfWjFKhJUdh2FPxQAgFPApAOacKAFFPFIBThQAo6ip06VCBU6dKAJ46sxiq8YqzGKALC1ItMXpT1oAGFQuKmaomFAELKMdKZtqdhxTCvFAEWBVG6hDZ4rQIqGVcigDnprfnpVQxFXPat2WHNUJYsE8UAZ03CmsuZyGwK2pYSwqm1p6igDMQsW6VcgyWGRUotsHpU8MIz0oAv2i5A4rTjtiw4FQ2EQJFdJa2qlelAHOTWJz92oDaAD7tdmdNV1zis2708RjgUAc2IFB6VaihANNuV8t6SCYbuTQBs2igYzXQWYAAxXNW0y8c1t2k4BHNAHT2jBQD0rorC64AJrjorobRWrZXfI5oA7OOQOPas+/thPngGn2U29MVa25znvQBxt7p5UZPIrIltTF823g129/bowwO1c/qaBYwoHOaAPHNRUbc1i9639RX5awnGCaAClFJThQAVKlR05TQBOKlWoVPFSqaAHUUUoFAFvSpXi1eyMbbWM6gn/ZzzXe+MnWKPVLKHlJXV1UegFeeQkR3Ech4KMGzXpcsUVx/Z95L8yz2zk59cUAebKQw3Dv2qQGmbQskijoGP86co5oAUCpABQADS0AGKd2pKdigB6jip0HFRKOKsIOKAJEFWYxUKCrEYoAmHSnrTKeKAAimEVJTSKAIzUbVKRUTUAQsaYx+WnNUbUAQyjIqo8Qbk1eYcVCVoAoNB6Uw24HUVobBTJQFWgDHlTaeBRHjcM1JORk1SaTDUAb1o6qwxXQ2tyqpya4iK82d6tx6rxjNAHeR3i7OorPvLjdxniudj1fA+9Un28Sd6AItSHUisxJMH3rQnYzdKqGDBoAsW8zZHNbNtcEEc1hxLtNacA5FAHQW9wSBk1s2c/K81zlv0FbNpnigDt9NnAUc1seaCnPpXK6fJjHNa73G2PrQAl3KqjOea5rVLpTyDzmrWqXu1DzXLXVyZO9AHG6gnyfhXPyAbjXT6guYz9K5qdcOaAGAU4CgDgU6gBMcU4CjHFKBQBIlSDio1p460ASCniminAUAJMT9mkC/ewcV6bEsjeCtCeAZmW2bfmvNdrEsR02mvVtGlEXhbSCwyGTafbNAHl3JmkJBBLHI/Gng1r+KrSOx8TXVtEAEXBGPesgUAOU4PFPpg60+gByjNPVQaYtSL1oAeABViPmoBU8QoAnAx0qbcIk3NUIIHesfUdXWItHnNAG7DqFpI4QnDE4FaEkBjQMDkV5ZJqL+fujJBByK77RNSkudNQSnLYoA0OCfl6U00vXgcU00ANJqJqlNRNQBA1RmpGqM0ANbpVduM1YbpVWXvQA0sAOtQyS5WmyEgVWZjtNAEM5HOKz3yWq1ITVaRgOtAELNtFMSU7utMkcE03YT0oAuCTHQ1chdscmsyNGJ61dV9i9aANSOfAoaYE9ayGusdDTRcMW60AbSMpPWtS1wSK5qGViRWzZTkMuaAOjtwOK2LYYUGsK0lBxW1byDbQBu2j7QDVyW4Bj5NZMMmFFE9wAvWgClqk7EEZ4rDZhVy/uAx61mls0AZd4u6M5rm7gfvCK6e5GYzXNXQxIaAIRTgKjBp4NADqUU3NKDQBKtPApinipVFAD16U8UiinkZHFAF/R9E1HXr37Jp0e5ipyzfdH1NexaH4MuIdBhstVl2TRY2+Scisf4NSIum38RUCVpshu+K9QRdobLEn1NAHmPiP4Z3d/dzX1rcB5nH3WPpXmmpadc6RqD2N2oFxHy4HYV9KnIUAZMp6EivEviVaZ8azTJIPMaNQVoA5DA6g8frSjmmjaxLdG6EU8UAPAwKkUYpgHFSgcUAPUZqWPJOFH1qPnbx1qO8uRZQZB+Y0AR6pfG3jaOLBJHX0rkLqbJyTlj1zVy8umYmRjWTI4OX7mgBFGZV28sxxivRtAtDDagyZBHauV8L6S17cebKvyqcjNd8F2rtWgBWILbulITSkBV5phoAQmo2pxprUAQtUTVK3WoWoAaeahkWpqY4oAoyLgGqrLkVouoxVWQAA0AZsy7RWVcOd1bM4yDWRcplqAKJchqmhlLZBAFV2Q7qnhwvWgC4h4p2CSc1EsyrUgmDHAoAiaM5qeK2JweamiQORWva26nHFAFOG2IUGrkKlSKvm3GzgUxYDnpQBcs3xit22fgVhW6Fa2LXPFAGxuwgqjez7EzmrwXMQrE1diiGgDLuL7dJtOKYtwCcE1zd3qHl3WC1KNRGc7qAN6Y7ozXN3gxIa3y+UNYV7/rDQBS704Gm04UAOBp45qLNSKaAJV44qxGM1XWrUYoAkC4p4FKBTgKANfw34iuvDepi5gHmRY5hzjcfWvWPCPjt/FEF613p/2I27AKN+fMrxBlRyEOQ3UGuu+Hd1M3i6CwB/cyozMfcUAdv468a32i2FqljFtlusgSf888V5Le3d1qN49zeSmS6cf6yvSPiDY/aLHzJZFDwfdX0rzAAsFfOcUAOBDLyMMOvvSgU0ncdwHBqRaAHquelSLjdhuF9ajDFTx34q9B5EsBSQgFRnJoArtMkETySEBR0965e5vWurhtxwg6VLqt+19dfZIjhF6msq6kC4iU89DQBHcOZHKryopkFu97fw28KllJ+YjtTJn8hAF5Y123hLRvsEH2udctLyM9qAN3T7FLC3SGPk45arYTnOaeFIH15oAoAayg9ajZcVMRUbCgCA0w1IRTCKAIXFQkVO4qJhQBFikccU/FJjJoArOOKozMFzV+5IVDWFeXG0nmgBskgOaqSgMaqPefMeaBcA96AEljGc1CV5qcuGppGSKAIwuKnjXmkCVPHHQBdtQMity2AIFY1uAMVrwsAowaANFeRjFP2ACoI5AByaf5wz1oAsxqBWhbsAAKyDcY71PDcE96AOojx5I5rA1z/Vtz2rTt5swjmsfW3/dN9KAPKdZmZLzg96rrfNgUa42bv8azSxFAHqQ4jJrJvVIbPrXRxWhkgNYmqx+SwzQBkd6cKb3pwoAKetM7U4UAToeBVuI8VTQ1bjNAFgc04cUxTxTs0AO3lFLKA2eMd6sWF9Ppl/a3FvMIXVxukPYZ5qqpIOQCe1G4BSpZCh4O7tQB2fiR31GW91KPU45LN1XbGDyTjmuSTy8BVbk9V9K07dRc6akM7Rj+zx+7jj6zZ9fWsuVXjysqgMTksOwoAE3KpVhg56U9TSE5cc5GOtLnLYFAEgIPFZmuagttD5UJJlbqQauXlyllbNIx5IwK5ISGad5peV7UAKsggiMhP7xupqBT96R+WPSmswuZvRBSQxy6ndJawA72OPpQBr+G9KbU7zz5MCCI5yf4vYV6HHgIq4+RegrP0+1isbGK1jXGzlj6nvWgh4oAnVyWz+FP6VGhpxbmgBxqNqVm4phNADDUTHFPY1C5oARjURNOY8VHmgBDTSaDTWOFNAFO8f5DXKalPgkit/UJwEbmuN1KYnPNAFJ7g7+tTRXHFZTMTzTklIoA3I5c1ajYGsSKf3q3Fce9AGwuDUwYCsxLnjrTjc+9AGskwBq3HehRXOfaiO9KLs+tAHT/AG/A60v27vmua+1H1qeOZmHWgDoBeFu9aFrOWxzXOwAtjNbdknAoA6q1k/cisjXJ8RN9KvxNsg5Nc3r9zhG57UAed6w+brPvVI5IzU2oSb56iB4oA9otrhRARzmsTWB5h3dquWkhMZqtqIzEaAOeIwaUdKH60DpQAuM04CkHanigB6irMdVlqzHQBMDTs5pFGeaeBQA3kDKsd3p2p52MojKDYeWPfNNPWnCgCezuDZXCXKgO8fAVu4NXLy1CA3MPmvbSclpB1PcCs4AD5sZx+ddH4a1qG3kFnfQrc2cvCB/+WJ7kUAc8jARjoBngd6kG1WPsNx9q1Nf0m2sLs3VhI0+nyHiQj5kbvx6VyOs3zJCLSJ9shO4uD95fSgDP1i9a5mKIwMYOc1mNcNINiYC981E0nnMSoxGpww96cixgEucRjoaAFlcRx7F+8x6Dqa7Tw3pgsYPtsyj7RKB07Vi+G9IF/N9tnGEiPyA967JSAwjAwooAso2ST61OhwKrJ8zH2qZTQBZU4p2c81GppSc0AOY+9NJpvHc0jGgBrGoWOaczVGaAGseKZmh3A71VluNpNAE7sFGTVO5uFVCc8VWuL7A61kXd8SDzQBFf3Yw2Sa5i7mEhIHWrd5dk5GayHcs2aAGNUeaeaYRQA9ZCtSrMc1XpQcUAXkufc1IJyaz1bmp0fmgC15hp4YmoV5q1CmTQBLEpYitS1gJIzUNtCDitm3iAwaAJLeHpWvbLtx61TjwtTfaAtAGjPdBYsZ5Fcdrl6GDDJrSvb/aDzXH6pdl2PNAGRM4aXNO7ZqE8tUo6UAerWboEIzTb7mI1FYENU19/q6AOdkHzGkHSll+8aaDxQA8GnA1HTlNAEymrMdVVqxGaALSdKdzUSnin5NACiniowcU4GgCQEqQynDDpSk7VZkXaz/fpmeQe1DOIwXY/LQBaTXTpEG+5UXMR4KN3HpXJ6zZrIftdjL9ogmbfzwYSf4R9KW8na8uSnWNeRVEXAsQWALS7vljoAqSfJKkIUkv94471cttPN/fJYEful5Liri+VcYjE62t5OMliuePSuh0/RP7Fsx5aF0k5ZupNAF2CJLaGOCIALGMDHepg3z9OnWoEAORyoH3QakVlBIznb096ALcYwSfWp1FQpgDGe2af5ir3oAsggU2RtuPQ1WN2AahkvBuyTx2oA2harHb+dOQqHoaoNIvPNZ0mpySHYz/uxVWS+CnduyKANVpFHeq8lwADzWbJcuU84Rkr9aoTaicelAGjcXYB+9WZcX+M81n3F8T3rMuLtjnBoAvXF+T3rLnuyzEZqu87N3qHdk0AMlLMeaiIFTkZqJhigCEimkGpD1ppoAjopxFNoAcBUinBqIcU8HmgC5Ec1fgGSKzYz0q9E+AKANq2wAK04nAHBrDglOBV+GUkigDTE+BUE1wQDzUPmVUuJ8A0AU7+5PPNYFzLvbrV29nyazj8xzQAij1qZFzTQOKsQrQB32nyAA81YuX3LWdZvVyVvkoAxpuHP1pgNPnPz1D3FAEmaetR96kU0ATJ90VMlV4+TgnirdrA88wRBQA8HHWpA2a6G08LTXCAlTzS3PhK4jOFBoA50mpY4JpRmOMt9K6bS/BtxPcAMpK5r0fSPBEEEYV16igDxRoZlIVoyM1janeHBgjOT0OK9o+IFjpnh7Q5JGwJ2H7uvB4VMkjTSfxEkUAO/wBTAV3BZW9arR5R3vpsbkXaoPc1L/x8zEngJ3qzYQG+vfNdf9Gi6j1oAtaFYMub64AeSflePuCunsdXv9PSWCB4iM/ekXcCPas8YX7gxGfuj2pwNAG/JqGmX6Wsf2V4Lhv9dMT8v5Vovo+mC1lkhvI5JI1BQD+I1yJYAHPSoWunj/1b4oA6CWKCBZFaYcLuB9/Ss2YTBAyqSD0rBuL993zvmm2PiNLYul4WktT1RD8/4UAXJtQMTlG4b0qlLqhcYDVdt9e8OSFhdWtw9u3+rRf9YG7Z9qzNRNld/LbuCo6In3h9aAGS6l8uN3HrUD6hxsVuPWsqZjE/lkhx6DtUZegDcbXrpIPIRl2+pFZ8t+WHXnvVAuabuoAmeUv3qBmPSkLU1moAa7gCog+TSSNmogeaALatnvSNzUKvipA2RQBG1RnrUrc00rQAzFGPWjPNOHNACbfakIxU6rkUjx5H0oAEOKuRsMdazg3zYqyjY4oA1YZOBV2GTkVkRPV6KTigDRMuByazrqXrzxU0j/LWZdTY4oAqXB3HrVfoaWR+aaOcUASqatw9KqKMtWjbxkr0oA6W0arrn5KzbVjuq/I3yUAZ0/3qh7ipp+9QigB+eaetJDEZHwK3LTRmcBiKAMuONmIx3rq9CgSAiSQfnTLbSED8jkVJeHyMItAHYw+IYYVCqoOPSuk0m4t9SwWUCvKbQszivQvDaldpNAHfWdjDCuUUZzV24njtrd5nYKiKSWPQVRjulSEYOG/pXmPxT8dLbWJ0iycGSQYbBoA4D4h+JZPFXiNrVHzBbMQGHRq5JjvIRT9zrTtrQwHaf3uc/nV3T9Pe9nhggUmWQ4Y0ARQaXcam3kWkbHjLOo4FbcVobKJYAu0J9/3r3Pwt4KstK0RE2j7RInzmuT8V+DpI3aWFTigDzvO456L2FL0FOlheCUxyAhhULE4OelAEc0oVCTyKy7m4B6HFT3U/UCsW6myaAGT3PJ71Sckvvbbu7Yod8mmGgBDt3FskOeCRSRZB2wlgf7y/eP1pM4NKkhQs6fKfUfxfWgB7xyKvmEZ9SP61GW5A7mt62ntLrTTGFC3X90dDWJcW7Qu2Tlx09qAIS1NLUjZMm0gqew96aetAC5prNxSUx+lADCab3oooAUGng0wdadnFAEg5pSBTA1OVs0AIycZqNThqsHkVE6UATR81JjtVaJ9hxU+/vQBXlTacilVj1qRhkVGAQ1AFhJKtpL8tU0QmpgCOKALElwdtZ1xJubrT5WYVSfJOaAA8tUqrmoRVmEcUAWbeHcwroLOzBTkVm6bDvkFdlaWg8oZoAw7dvmq+WytZlt96r7crQBWnqCpZTmkt4GllGBQBp6TCC4YiunW5WJQoFZFpCYVzilmuAMigDYF+kfJIyarzyC4YNWBLc7mC5rWtziFTQBrWCAstegaIg2LivN7e5EWDXTWfiSLTbQuWGcUAdL4t1ldG0h3DgSEcc18/X1217fPdTMWdjxmtjxr4rk1dwEY7Rx1rkoJZHcKO9AGjBE002/rt616H4PtrezYXTqDJ2zWHoPhu4ubT7QgJwM1as7me2uGhkUjBoA910TUFlQM5+Yitq4t47yIqwByK800jWFt4Vy3aujtPFEe4Lu/WgDkvGPhVUDzRLg57CvMbndDI8Z6ivou8MWo2TdDkeleEeMrA2V87KMAmgDj7mTBYVj3MnzVdupeCO9ZMzktQAuaQmod9PBoAUnHbNG4qMoNxPUH+GmmkzQA5G+zPmM5Y9X9KltrpUvVluRvUHlT/AB/Wq9I1AG5qVtb3EYmt2GRzu7n2rAPU8fhViG4MfrULfPN5i9ScY9KAIzTTViW3lRPNOdmcbsfpUAOMgjFAETUnanMOc0h5NAAOtKaQUtABQDiikPFAEyNmpCAarK3NWEbPFAEUi7TTlORUrR5FVypVqAJlNSKmTUIbIqxE4FAFmGPIqx9n+XNRwuOK0IyCmKAMa5gNZ0ilc10VzGCprHnTDGgCitW4B0qqPv1btz81AHRaRFmQV2MKFYxXL6PtwtdO86JbrzQByUBwwq//AAVmQP8ANV9X4oAhl4rX0m2BTfisiY5Ire0xv9H4oAuyMFjOKxLqbBPNasnKmsO8jIcmgCvHLumB963xPtgWuaU4lzWl5uYwCaANE3eFHNUdUu5ZbchWOKjDDkA5qZrcTRgCgDkvtKszRsfmzV3TEXzGYngGs7VrX7Jdtx1NS6a7POACcUAe7/Dq5iltvJYAhhiui1Dwba3MjSRKAx54rgfBs7WiKQPvYr1Gz1IGH5jzigDlbnwneRECMnFXdK8LXZkDOTXWW2oxNgMQfrWvDcxFRtAH0oAhsNLEVvsevMfiboTC3eZBwBXr6TKw61z/AIw09bzRpuATtNAHyJPJ87q3UGqMhBNa3iC1Nnq0sfT5jWS1AEbGlU000maAJaSkU07igBpNJ9adSUAIcUEDbhf+Bj0HrS0IjNle/U/SgDYs7hbu12uB5kY2qccFP8ax7iJY5G2fdzxSK0kMwKkgjkD1FSzzJIu4febkigCn1ph4NSkZDEjGajNACCnCmiur0L4f+Kdft1ntNJljswFkF3c4hhKk43B3wGH+7mgDl6QjNeox/CnT4IpF1XxhYxzhuFsLZ7oEf7xKAfrV+z+H/gKK2WO/1XXrmcE5ktoooUI7fK28/rQB45jBqaM9a9Uuvhp4RubvNh4m1Gyt8AbLuwWds9zuRl4/4DXMeIPh3qeg2EuqQ3djqemREeZPaS/NECwVd6MAwySOgI560AZOjaTfa9qcGmaZbm4vJyRHEGAzgEnkkAcAnn0q34i8Ha74ahgm1awMEU5IilSVJUYjqNyEjPtmui+D1qk3jNtQaW7VtLtXvVS0ALy4ZUKHIPykOc98Z6da7xNVsUGo2EunfbtIuXEkdncMQEdWDITj0xggdRweKAPNNA+GOua9Y2t2ktlZi8LCzjvHdHuMDquFIA7AsRk9K4wNhsV9C2EWveItV/tSAqHtCrCVsJFCF5AGeAB6Vw3xM1bw5c6XFp9kmlXGti8M9xe6barHGE2nKFwo8wliDkZHHWgDz2KQgCr8MxwBmofDd4un+JdLu5Ld7lILyGVoEGWlCuDtA7k4x+NfQ/iJ7a8uYV8QwT3mhai5lhS7jeC5s2zg4BAZcenRh60AeAyuWU1lXA5NeheI/h/Po+n6nqlnrGm32n2cg4ilYzCNnCoWG0DPK5wTya4ex0zUNcv1stMsp7y5fpHChY49TjoPUngUAY5+9UsLYavSLP4MavJIGv8AVdLtIIlL3oikM8toMfxIvDHPHysR6mtKL4YeFH08Qx+ItSF+0mEvZLNVtT6ApksPru98UAcNp1yEUc1p3OofuRzWNqml3/h3W7nSdRiEd1bPtdQcg5AIIPcEEEexqrcXJ2gZoA0IPvVfXpVCCr6fcoAjc5NbmmN+6rCfitjTG+TrQBflbauazpwJKvzkFDWUZMSYJoApyQ7JM0SSEqAKsXHJyOlV4iGmAIoAWFZTk9sVt6RGZZFDVJb28ZiPygcVYsIvLuQR0oA5PxrbrDdLjvWdoyqHDmtTx4/+lpj0rAsLrYqg8UAeq+H9ThigUNjPaug/t0AEIeK8utbsKBtataG9OB85oA7+z1xi3LGunstd+QZavKoL0R4OetacGqEYw1AHrtvrKkjmrd7di40919RXmFpqxyPmNdJbasJLRwW5xQB4j8QrQQ6u8g9T/WuKJr0L4hESSFu5NefEcUARnpTKeQaaRQA5TTs0wGnCgB1JS0lABUlm227SWU/JnDfSos03n7x5XuPWgDQ1OJC3nwnjOB/u1ngDO1Rk/e/Cr3nrLa/KoG0YxVNcAEjhugoAe0EzJv2YWTlaqMQTxWrYTSPiFzkDhQe1V9Rs/s8pPT2FAHpvhfwXp/hzT7LWtftxe6lcxGSDSbiH93ApJCvLk/NkchMDrzXWx2/iDxW5kJZ7eLje5EcEI9B0Ax6Dmna/5U3ic6jdTm60y9b7RDPAciWE9Ap9QML7Ux7jV/FU4tbaMJaQLlYIzshgQdyen4nmgC0vh7QLTjUvE0JcdUtIml/8e6fpUi6f4Ibj+2r9T6mHj/0Gpk8F6fapF/amvwQSTcpHHGWLD1GccccHGD2NZ+r6b4b0eBL6fUdQ/ss9b+O2SWLf/wA8yFbejHtuUD3oAn1Hw7oNpotzrUXiVBp9qUE8jWzsY9zBRwuSeSO1eW+LfHP9rW0vhrw7aeXpUsqBpTGTc3rA5G70XdghQOwql4t8eXviCI6baA2WgxuGhskxliP45GHLMevJwO3Suh8B+DdW0TV9B8U3F9o9pGWW4S2vJH8x4GGNwCowGVJKknrg0Abfwx8B+IPC3iZ9Y16z/s+FLKQ28kl5Gq+ccbRIqvuK43ZBHXGa0by5fV7k3813bw3lwxQpGhjXHQlm6DP4+9dI+meDDeyXE+t3V55jkrDGrFiSe5Ayf0rNtJI/DSXDzeH5LqZ5D9nuL2JlTy+g+Qjr/jQA3wnc3EGqacLE3d23mO89nGxRFHChieh9TkdgK5XwFpFrpPinxOmmxx3+r6bP5OmmTDN5Yd1eVV6MwATp03E13/hG21m50+Z4NKt5o3URwzXL7UVQ5baoAyw3cn6Yrzr4t6jp+oy6XEt3b3us2iyxajcwR4Vjldi7sANt+YZFAHdXWq+J7XTbh5/EEIktXWOa2jmR542fJG8LkrwDjJ7Vla/bWEcccya8+qX7n978jbQMf3ief89KxPhhEuk+Ctc1mZIbmK7u47OO2kiDKsiLvEhJ7ASEY711dnLpMmowWGlFY5nupUjnuYt6PG6hFUjqcnP0zQBjeKrDXtdfRvDmkNb2uh32nrcXt4Io40kMTjezt97CZjGOMsfxqS0hsNDt5tO8LW80VntVb3UApaa4A6sT/CvX5RgetQeJ/F9r4QsvDUU2mPqCS6fexzxGQwjbJNGQVfaeQ0PTHAI9RVrwt4v/AOE08OeIrKy0+PRbCxhglRRIZN5y+8PJgElsLgY/hNAHQado0ek2zXmk63HLeXlozW0ckQQFAw8wsWJUYAbr7+lVbjXor7StSN3eKDcxBbfToIyY4ShGGz0XoeB681CsDXa2EupQiO0tdMaaKBCQZFUkDce25znjsastF9mivdM0+405ria0MszohZn+Us8YYcIABwO/c54oA83+MjZ8QaDKQPMk0O3Z2xyx3SDJ9TwPyrzKebnFehfFm487UvD0mc40SJf++ZZl/pXmshyaAOktzWjH9ysqBjnGa0oj8tADZeBWnpjfLWZPyOKtadOFO0mgDUmfaDWLcuVctWncNuUkVi3L5BBoAsRzebEBUR/dTg1TtZHSTluKuysr80Ab1tcBrbIPNaNpKiqCx5rlba6Mfy54q2b1jjBoAzvFaNd3RZeVHFcuY3iIHSu2fbKp3DryawNQt1D5UYoAowXMsb4ya0476QAVQiiyeRzV+KIEcigC9DqTgDdWjDqZ4rHWDdwO1W4IMEZoA6S11IjFdNp9232ZyTXG2sQLAdq3BdrbWjAsORQByvjS4WRgM81xua19fuvtN0ecgHisjFADT0qIipjUbCgBlPBpnen0ALmlpKWgBtGCeM/LRSdAR2oAUAr90/L3oPJGKQcDA6UucAenSgBxZ0YNG2CKkeVrlf3rfNUTRbBk9utRkYJoA9K+GfiG1bT9Q8JaleGNbt0k0x5iPKhmBO5cn7u/IGemR717J4TgtrbSZdJv7SWSSWfyry0ktRMvJAUuuCdh6bsFRyTgc18nEYPFeieH/jHrulJbQanb2+rQ22FjeYmO4jQDG1Zl5/76DUAeh6nd339o6heFd18Lp0lcruMSjgAA9B1GfYD6sLzJpHiGEwhFm0K6kuoQvyqyxsVbHY/dPtntWXL8XPB2o3sGoXel63a3ojHmvbNE+5umOSu4Y/i4PtXHeKviHFf6dNo/hy1uLHTpj/pM88ga4uh2DY4VevygnPc9qAOCr1ey+I/hcaBYDUdK1KbVrGyjtUhR1FtL5ahULNneMgDIAryeigD3TwP8SLrVrbWRPfaDoc8ccC2cJEdtHgl/MZWcks/CdWxyeK6/Q9b1aS5Nra+LfD19LMzSGH7ck0jYXLbQuTjCk4HTFfLRrvfg9ZzT+PBdJt8qwsbq5mLHGE8po+PU7pF/WgD0k6/pXhqy0m41fWr6SZF+1WumW0RztLsud5woBZWz3x25rybV9QOs6vfai8Yje7uJJygOQpdi2P1rr/ifFCnhrwddCNRPJHdxNJ3ZEkUqD9C7fma8+jlHrQB7l4At9Ot/CPh6K4ZFtne71S+83lcRlowSPTan6Gug8J+GkjvLbVYtZtLhI3c2yWu2YSJuKbtwJ4z1POPUdvFIvHerWvhQ+H4I7RIDE8BuREfO8p2LNHuzjaST2zz1rqPhr44SKCy8PzzR2N5as/8AZt23+rk3sWaGX2ZjwexoAz/jExPhDwTu6j7cD9d8ddZ4W0K1TwNoJtrmBNA+zi91a93qv77JLq565QYQCuU+M0Nza+HfCVpew+TcxNfFoyeQC8ZBx2B5x9K8goA+obHxd4W8WSWF+1/b2sd9ANLGl+cpukkaYKmEH8PQ56AVuyyxvplydOMGnWdk1ws1soUPMghdAJM/MGLsrD2U55Ir5GimeGVJYnZJEIZXU4KkdCD2NelaF8UVmtorLxbYPqUartXUYXxeIP8AaJOJfQbsH3NAFb4qQGG98PrnOdHRv++p5j/WvOWGDXZ+PfE0HijX1ubKGSHT7a2jtLRJQBII1BPzYJGSzMfxFca5y1AG9Aea0Y24rOhIzV2NqAHs3BqGOUxvnNOkqFjxQBtRXSvDyecVnygNIT2qtHIVHBpWmAHJoAVl5yKkQnbg1FFIp78VPlT0NADArZyKmTd3NMPFIGIoAsySlVxWZPI0jVaPPWm+QD2oAqxLircWKPs2DTjHsoAsRkA1ZjIHNUVcKMk01rwDjNAGyt4sfeqd9qhZCoasiS7yeGqpLNnvQA2eTe5J61FimM+TnvShqAEK80xqkLVG1AEeKXNBpuaAH5p1MBp2aAEpKXNFACUvUj0FIaXaNwQdGGTQBcVRcW4YenzVRPerlncJFbzR4O8nj6VWl2+YSgwlAHT+HPh/qXibRzqdvf6baQNeCxiF3MyNNOVDBFwpGSCOpFacXwg1xrWe4n1TRbUWiB75J7pg1lldwEoCHBI9M1F4B1a2W11jQL+/jtIL6ATWkszbUivImDRNuJAQHkEnHbmu3kbRbeWwvbvxRpkouh9p8Txw3Ubmd1fz41RQ3z/N+7wmcADoKAOHf4T66l1d2ou9MN1DMYIYBOwe7cQpMRFlcH5JFPzFeuKtD4PayIZp31rQUhgmFvNKbpyI5yQPKOEJ35YdBjnrV7RPG1z4hufEUl3fwWmqyXcesaU91MkcMU8Z2GLc5A5j2qMnBEfNdPHJ4c0DVLe9h8RadeaRZwC/vreO8jMl1qMSsFKrnLby+cgFcqOaAOGsfhDr1+/kR32kpel50jtJLhhLIIZTFIy/LjAZT3zgdKmi+DmsTpayxa74fe2u5TBBOt1IUklBIMY/d5LfKe2OOtXPC/iW81rQZkl1uzs9b0+/M9pdXtxHEXiuty3IG8heCfM65yTiuiutU0PwjcXup6LrWn3mlWFuZtGs47iN3F7KoidmTO7ChS5yAPnOKAPFNT0+fSdVvNNudv2i0neCXacjcjFTg+mRXq3hfwb4q8CeJC9rb6drbz7dM1GxtJZGaBJgGHmNs/dj5Qd/IH41F460rwTDpWtzaSumtIiWz2F7FrBuLi6kZx5u+IyEjALEkqOa3tZ8QaPa+MtS1X/hIJBa6vqNnDE2lawke2HyQJJpFQMfkIAwwUnNAHPfEm01XWNZ8M2Fv/Zq2Mzvp9hBaXbzok4kVZN7tGhyWZAeMcVjyeAPsl09tN4v8MpNHJ5bg3M2FYHGM+VjrWpqV3p+naj4Ht31e1k+xa5c3M08N3HcGOF7iJlkdlLLkqpPPPHIrYvNTeH7Za6VdxWbSTSNFLD4utDaKzOTv8pjuK85KnnrQBg2nwx1uU3CXl5pmntFfLp4+1zMBJMyq6hSqtkFWUgnGc0+4+EWrR/bfN1nQkFgoa+Jun/0TK7hv+TuPTNbWreJ7HUPHvijRjq1tJp+qQQG3vklURRXkMKFJA5O0AspUn3HOBVqRNJibT7288SaZK14PP8AFEcN1G5mZX89FQBvnIYeX8mcD2oA8h8S6FdeGtduNJvHieeDaS8LEowZQ6kEgHow6itTT/ANxeaDY6vca7oenQX3mG3jvJ5FkcIxVjtVG4yCK9Etv+ER8WzWWteIYdLefUZLqTVJ7jVzDNZhSRAkcW9dw2BQPlPTmqfhDXE0nQfDuoWVzp09xDp95Yz276pbWs9uz3BkWQCf5Txgjgj1FAHD3fw+1OA6Y9pfaZqdvqF4tjHcWU7NGk7HhH3KpUnr06A1qp8IfEL6pHY2l3pt6POeG4uLWZ2itHQEkTEoCnAODggnjrXda94usb+Hw/eX8uiWE6+K7e7a3sb2Kdkt1B3SzNExUnpz1x+NTxz6FYXN/qNp4p0vTtevNWujbyx3kc8Fzbt8yrcBGICHBAJwVJFAHjPiTw/P4cubeGW8s7yO5txcQz2cheN0LMvBIB6ow6dq589a7Dxu8Sr4ftUntZpbXSlhn+zTpMiP58z7d6EqeGU8HvXH0AbcJ5q2jUUUALIxxUJNFFADdxqlcysooooArLeSIMVat71ywzRRQBppKZFBNSiiigCRRmpc7RRRQAx5SB0qlNctRRQBRku3PFQrKzt1oooAkOQM5pg+Y0UUAMcYNMyRRRQA4HNIxoooAYTTc0UUAOFOoooAKKKKAGmlYbJEb2oooAsWmwXwYrkbTkVCzBkJAxyaKKAIhSEUUUAJiiiigAooooAWmHrRRQAlA4oooAnjc1aRsmiigBJelUJOtFFAEdPTqKKKAHvUVFFAH//Z"/>
          <p:cNvSpPr>
            <a:spLocks noChangeAspect="1" noChangeArrowheads="1"/>
          </p:cNvSpPr>
          <p:nvPr>
            <p:custDataLst>
              <p:tags r:id="rId5"/>
            </p:custDataLst>
          </p:nvPr>
        </p:nvSpPr>
        <p:spPr bwMode="auto">
          <a:xfrm>
            <a:off x="155575" y="-144820"/>
            <a:ext cx="304800" cy="30555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12" name="AutoShape 8" descr="data:image/jpeg;base64,/9j/4AAQSkZJRgABAQAAAQABAAD/2wBDAAgGBgcGBQgHBwcJCQgKDBQNDAsLDBkSEw8UHRofHh0aHBwgJC4nICIsIxwcKDcpLDAxNDQ0Hyc5PTgyPC4zNDL/2wBDAQkJCQwLDBgNDRgyIRwhMjIyMjIyMjIyMjIyMjIyMjIyMjIyMjIyMjIyMjIyMjIyMjIyMjIyMjIyMjIyMjIyMjL/wAARCAEXAZA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y+4XDioyKtXi4cVXIoAQU4Ugp4oAUCpFFMAp6g0ASKKmUcVGg4qdRxQAjRs0LbD82K9kEtl4h8HadqcAYtAFs58HoO9ePYBU84Yc/WvTfhJqIuEvfDEkH7uVDPvPYmgDgdWtFtNXuY41YQqxERP8AEPWqQ2tCCR8wNd78S9PKz2lxaxbYbFPIkIH3j61w4KuykDqKAEPzfN60opMkkgjgdKeKADFPUUgFSKKAFAp4FCjmpMUAMA5p4FKBT1HNADkHIq3GOagQVaiHNAEqrUgjpyrxUgWgCEx00LVgrTDxQAzFNccUpOKYWzQBk6n92uL1IfO1dxqC5WuP1KP5moAybcfvBXS2JAVa5tPlkrYtpyABQB0K3KrUq3yjuK56S4PrURuWB60AdSL5SeoqX7SrDrXJpdtu61diuz0zQBuvMNtZ9xMCppEkLpVW4B2mgClNN1qupLdBT2TrmljZV60AWYULEVuWMOCDWRDIuRW3ZuHwKAOm06UxgYrr9MvX+UcYribVcAc10WnSMGXmgDurdPOTJrP1XShLG5yelW9MmLRgVozQ7oz7igD5+8YaKVmY81ydpYFZOh617b4o0nzdxK1589h5U5G3vQA3TbYqRXW2i4iANY9rGIgM1pCf5BigDy++X5hVTFaWorhhWdjmgAA5pwFAFPAoAFFSL1pFFSKOaAJVHSplHFRqKnUcUAIAoYEjnt7mtHw/qDaX4hsrpJnjImHmlTj5e4+lUOpJx/qxuHuaikw0ZkUfM3X2oA9q8X2qaxpN7YW//L2ftqsP7orxZX82MdlU/KfWvWdLvnv/AA3Y31v8xgQWDn2bg151rWnrpXiC803olu2E9880AUWIZy/r2pRTFGFz3NPFADhUi0xetSCgCQGpBUQNPU0AP71Mo4qEdRU69KAJEFWYhUCdKsxCgCwtTColFSigBrVE1StUDGgCMnmmd6cTzTDQBVu13CuY1KA5auuddwrE1CDJNAHISREPVy2Xip57b5qfbxbWxQAgiJpptwRmrRwuagaUAGgCHyQDUsSYPWoPNyetTRyDIoA04OlSuvy9Kit+QKtMCV4oAx7lDnpVI5B5rWuFJJFUXty1AEcc20itqxnO8VkpaHcM1rWcIUigDqbGf5RXR2EmStctZYCiujsWAANAHcaRJwM10kfzR1xemXG0iustLgFBmgDN1Sw85GzXnGraWYrgkCvXbhQ68Vx+uWI3ZNAHAcq2GFaFvEpXNNvrJw+4DFSWgwuGNAHnOpqMjiskD5q2dSGSKySMNQAnenAUmOacBQA4dKkQVHUiUATrUo6VCtSg8UAKSQetJxggdD1pSeKaBzQB33w4vsWt1pB+6z/aB7Yqn8QdNFtf2OoM24agpct3GKp+B7xbHxKHflHhaMj61s+LY5b/AEp5Z/8AUaafLjHsaAOIC4J7jsfWjFKhJUdh2FPxQAgFPApAOacKAFFPFIBThQAo6ip06VCBU6dKAJ46sxiq8YqzGKALC1ItMXpT1oAGFQuKmaomFAELKMdKZtqdhxTCvFAEWBVG6hDZ4rQIqGVcigDnprfnpVQxFXPat2WHNUJYsE8UAZ03CmsuZyGwK2pYSwqm1p6igDMQsW6VcgyWGRUotsHpU8MIz0oAv2i5A4rTjtiw4FQ2EQJFdJa2qlelAHOTWJz92oDaAD7tdmdNV1zis2708RjgUAc2IFB6VaihANNuV8t6SCYbuTQBs2igYzXQWYAAxXNW0y8c1t2k4BHNAHT2jBQD0rorC64AJrjorobRWrZXfI5oA7OOQOPas+/thPngGn2U29MVa25znvQBxt7p5UZPIrIltTF823g129/bowwO1c/qaBYwoHOaAPHNRUbc1i9639RX5awnGCaAClFJThQAVKlR05TQBOKlWoVPFSqaAHUUUoFAFvSpXi1eyMbbWM6gn/ZzzXe+MnWKPVLKHlJXV1UegFeeQkR3Ech4KMGzXpcsUVx/Z95L8yz2zk59cUAebKQw3Dv2qQGmbQskijoGP86co5oAUCpABQADS0AGKd2pKdigB6jip0HFRKOKsIOKAJEFWYxUKCrEYoAmHSnrTKeKAAimEVJTSKAIzUbVKRUTUAQsaYx+WnNUbUAQyjIqo8Qbk1eYcVCVoAoNB6Uw24HUVobBTJQFWgDHlTaeBRHjcM1JORk1SaTDUAb1o6qwxXQ2tyqpya4iK82d6tx6rxjNAHeR3i7OorPvLjdxniudj1fA+9Un28Sd6AItSHUisxJMH3rQnYzdKqGDBoAsW8zZHNbNtcEEc1hxLtNacA5FAHQW9wSBk1s2c/K81zlv0FbNpnigDt9NnAUc1seaCnPpXK6fJjHNa73G2PrQAl3KqjOea5rVLpTyDzmrWqXu1DzXLXVyZO9AHG6gnyfhXPyAbjXT6guYz9K5qdcOaAGAU4CgDgU6gBMcU4CjHFKBQBIlSDio1p460ASCniminAUAJMT9mkC/ewcV6bEsjeCtCeAZmW2bfmvNdrEsR02mvVtGlEXhbSCwyGTafbNAHl3JmkJBBLHI/Gng1r+KrSOx8TXVtEAEXBGPesgUAOU4PFPpg60+gByjNPVQaYtSL1oAeABViPmoBU8QoAnAx0qbcIk3NUIIHesfUdXWItHnNAG7DqFpI4QnDE4FaEkBjQMDkV5ZJqL+fujJBByK77RNSkudNQSnLYoA0OCfl6U00vXgcU00ANJqJqlNRNQBA1RmpGqM0ANbpVduM1YbpVWXvQA0sAOtQyS5WmyEgVWZjtNAEM5HOKz3yWq1ITVaRgOtAELNtFMSU7utMkcE03YT0oAuCTHQ1chdscmsyNGJ61dV9i9aANSOfAoaYE9ayGusdDTRcMW60AbSMpPWtS1wSK5qGViRWzZTkMuaAOjtwOK2LYYUGsK0lBxW1byDbQBu2j7QDVyW4Bj5NZMMmFFE9wAvWgClqk7EEZ4rDZhVy/uAx61mls0AZd4u6M5rm7gfvCK6e5GYzXNXQxIaAIRTgKjBp4NADqUU3NKDQBKtPApinipVFAD16U8UiinkZHFAF/R9E1HXr37Jp0e5ipyzfdH1NexaH4MuIdBhstVl2TRY2+Scisf4NSIum38RUCVpshu+K9QRdobLEn1NAHmPiP4Z3d/dzX1rcB5nH3WPpXmmpadc6RqD2N2oFxHy4HYV9KnIUAZMp6EivEviVaZ8azTJIPMaNQVoA5DA6g8frSjmmjaxLdG6EU8UAPAwKkUYpgHFSgcUAPUZqWPJOFH1qPnbx1qO8uRZQZB+Y0AR6pfG3jaOLBJHX0rkLqbJyTlj1zVy8umYmRjWTI4OX7mgBFGZV28sxxivRtAtDDagyZBHauV8L6S17cebKvyqcjNd8F2rtWgBWILbulITSkBV5phoAQmo2pxprUAQtUTVK3WoWoAaeahkWpqY4oAoyLgGqrLkVouoxVWQAA0AZsy7RWVcOd1bM4yDWRcplqAKJchqmhlLZBAFV2Q7qnhwvWgC4h4p2CSc1EsyrUgmDHAoAiaM5qeK2JweamiQORWva26nHFAFOG2IUGrkKlSKvm3GzgUxYDnpQBcs3xit22fgVhW6Fa2LXPFAGxuwgqjez7EzmrwXMQrE1diiGgDLuL7dJtOKYtwCcE1zd3qHl3WC1KNRGc7qAN6Y7ozXN3gxIa3y+UNYV7/rDQBS704Gm04UAOBp45qLNSKaAJV44qxGM1XWrUYoAkC4p4FKBTgKANfw34iuvDepi5gHmRY5hzjcfWvWPCPjt/FEF613p/2I27AKN+fMrxBlRyEOQ3UGuu+Hd1M3i6CwB/cyozMfcUAdv468a32i2FqljFtlusgSf888V5Le3d1qN49zeSmS6cf6yvSPiDY/aLHzJZFDwfdX0rzAAsFfOcUAOBDLyMMOvvSgU0ncdwHBqRaAHquelSLjdhuF9ajDFTx34q9B5EsBSQgFRnJoArtMkETySEBR0965e5vWurhtxwg6VLqt+19dfZIjhF6msq6kC4iU89DQBHcOZHKryopkFu97fw28KllJ+YjtTJn8hAF5Y123hLRvsEH2udctLyM9qAN3T7FLC3SGPk45arYTnOaeFIH15oAoAayg9ajZcVMRUbCgCA0w1IRTCKAIXFQkVO4qJhQBFikccU/FJjJoArOOKozMFzV+5IVDWFeXG0nmgBskgOaqSgMaqPefMeaBcA96AEljGc1CV5qcuGppGSKAIwuKnjXmkCVPHHQBdtQMity2AIFY1uAMVrwsAowaANFeRjFP2ACoI5AByaf5wz1oAsxqBWhbsAAKyDcY71PDcE96AOojx5I5rA1z/Vtz2rTt5swjmsfW3/dN9KAPKdZmZLzg96rrfNgUa42bv8azSxFAHqQ4jJrJvVIbPrXRxWhkgNYmqx+SwzQBkd6cKb3pwoAKetM7U4UAToeBVuI8VTQ1bjNAFgc04cUxTxTs0AO3lFLKA2eMd6sWF9Ppl/a3FvMIXVxukPYZ5qqpIOQCe1G4BSpZCh4O7tQB2fiR31GW91KPU45LN1XbGDyTjmuSTy8BVbk9V9K07dRc6akM7Rj+zx+7jj6zZ9fWsuVXjysqgMTksOwoAE3KpVhg56U9TSE5cc5GOtLnLYFAEgIPFZmuagttD5UJJlbqQauXlyllbNIx5IwK5ISGad5peV7UAKsggiMhP7xupqBT96R+WPSmswuZvRBSQxy6ndJawA72OPpQBr+G9KbU7zz5MCCI5yf4vYV6HHgIq4+RegrP0+1isbGK1jXGzlj6nvWgh4oAnVyWz+FP6VGhpxbmgBxqNqVm4phNADDUTHFPY1C5oARjURNOY8VHmgBDTSaDTWOFNAFO8f5DXKalPgkit/UJwEbmuN1KYnPNAFJ7g7+tTRXHFZTMTzTklIoA3I5c1ajYGsSKf3q3Fce9AGwuDUwYCsxLnjrTjc+9AGskwBq3HehRXOfaiO9KLs+tAHT/AG/A60v27vmua+1H1qeOZmHWgDoBeFu9aFrOWxzXOwAtjNbdknAoA6q1k/cisjXJ8RN9KvxNsg5Nc3r9zhG57UAed6w+brPvVI5IzU2oSb56iB4oA9otrhRARzmsTWB5h3dquWkhMZqtqIzEaAOeIwaUdKH60DpQAuM04CkHanigB6irMdVlqzHQBMDTs5pFGeaeBQA3kDKsd3p2p52MojKDYeWPfNNPWnCgCezuDZXCXKgO8fAVu4NXLy1CA3MPmvbSclpB1PcCs4AD5sZx+ddH4a1qG3kFnfQrc2cvCB/+WJ7kUAc8jARjoBngd6kG1WPsNx9q1Nf0m2sLs3VhI0+nyHiQj5kbvx6VyOs3zJCLSJ9shO4uD95fSgDP1i9a5mKIwMYOc1mNcNINiYC981E0nnMSoxGpww96cixgEucRjoaAFlcRx7F+8x6Dqa7Tw3pgsYPtsyj7RKB07Vi+G9IF/N9tnGEiPyA967JSAwjAwooAso2ST61OhwKrJ8zH2qZTQBZU4p2c81GppSc0AOY+9NJpvHc0jGgBrGoWOaczVGaAGseKZmh3A71VluNpNAE7sFGTVO5uFVCc8VWuL7A61kXd8SDzQBFf3Yw2Sa5i7mEhIHWrd5dk5GayHcs2aAGNUeaeaYRQA9ZCtSrMc1XpQcUAXkufc1IJyaz1bmp0fmgC15hp4YmoV5q1CmTQBLEpYitS1gJIzUNtCDitm3iAwaAJLeHpWvbLtx61TjwtTfaAtAGjPdBYsZ5Fcdrl6GDDJrSvb/aDzXH6pdl2PNAGRM4aXNO7ZqE8tUo6UAerWboEIzTb7mI1FYENU19/q6AOdkHzGkHSll+8aaDxQA8GnA1HTlNAEymrMdVVqxGaALSdKdzUSnin5NACiniowcU4GgCQEqQynDDpSk7VZkXaz/fpmeQe1DOIwXY/LQBaTXTpEG+5UXMR4KN3HpXJ6zZrIftdjL9ogmbfzwYSf4R9KW8na8uSnWNeRVEXAsQWALS7vljoAqSfJKkIUkv94471cttPN/fJYEful5Liri+VcYjE62t5OMliuePSuh0/RP7Fsx5aF0k5ZupNAF2CJLaGOCIALGMDHepg3z9OnWoEAORyoH3QakVlBIznb096ALcYwSfWp1FQpgDGe2af5ir3oAsggU2RtuPQ1WN2AahkvBuyTx2oA2harHb+dOQqHoaoNIvPNZ0mpySHYz/uxVWS+CnduyKANVpFHeq8lwADzWbJcuU84Rkr9aoTaicelAGjcXYB+9WZcX+M81n3F8T3rMuLtjnBoAvXF+T3rLnuyzEZqu87N3qHdk0AMlLMeaiIFTkZqJhigCEimkGpD1ppoAjopxFNoAcBUinBqIcU8HmgC5Ec1fgGSKzYz0q9E+AKANq2wAK04nAHBrDglOBV+GUkigDTE+BUE1wQDzUPmVUuJ8A0AU7+5PPNYFzLvbrV29nyazj8xzQAij1qZFzTQOKsQrQB32nyAA81YuX3LWdZvVyVvkoAxpuHP1pgNPnPz1D3FAEmaetR96kU0ATJ90VMlV4+TgnirdrA88wRBQA8HHWpA2a6G08LTXCAlTzS3PhK4jOFBoA50mpY4JpRmOMt9K6bS/BtxPcAMpK5r0fSPBEEEYV16igDxRoZlIVoyM1janeHBgjOT0OK9o+IFjpnh7Q5JGwJ2H7uvB4VMkjTSfxEkUAO/wBTAV3BZW9arR5R3vpsbkXaoPc1L/x8zEngJ3qzYQG+vfNdf9Gi6j1oAtaFYMub64AeSflePuCunsdXv9PSWCB4iM/ekXcCPas8YX7gxGfuj2pwNAG/JqGmX6Wsf2V4Lhv9dMT8v5Vovo+mC1lkhvI5JI1BQD+I1yJYAHPSoWunj/1b4oA6CWKCBZFaYcLuB9/Ss2YTBAyqSD0rBuL993zvmm2PiNLYul4WktT1RD8/4UAXJtQMTlG4b0qlLqhcYDVdt9e8OSFhdWtw9u3+rRf9YG7Z9qzNRNld/LbuCo6In3h9aAGS6l8uN3HrUD6hxsVuPWsqZjE/lkhx6DtUZegDcbXrpIPIRl2+pFZ8t+WHXnvVAuabuoAmeUv3qBmPSkLU1moAa7gCog+TSSNmogeaALatnvSNzUKvipA2RQBG1RnrUrc00rQAzFGPWjPNOHNACbfakIxU6rkUjx5H0oAEOKuRsMdazg3zYqyjY4oA1YZOBV2GTkVkRPV6KTigDRMuByazrqXrzxU0j/LWZdTY4oAqXB3HrVfoaWR+aaOcUASqatw9KqKMtWjbxkr0oA6W0arrn5KzbVjuq/I3yUAZ0/3qh7ipp+9QigB+eaetJDEZHwK3LTRmcBiKAMuONmIx3rq9CgSAiSQfnTLbSED8jkVJeHyMItAHYw+IYYVCqoOPSuk0m4t9SwWUCvKbQszivQvDaldpNAHfWdjDCuUUZzV24njtrd5nYKiKSWPQVRjulSEYOG/pXmPxT8dLbWJ0iycGSQYbBoA4D4h+JZPFXiNrVHzBbMQGHRq5JjvIRT9zrTtrQwHaf3uc/nV3T9Pe9nhggUmWQ4Y0ARQaXcam3kWkbHjLOo4FbcVobKJYAu0J9/3r3Pwt4KstK0RE2j7RInzmuT8V+DpI3aWFTigDzvO456L2FL0FOlheCUxyAhhULE4OelAEc0oVCTyKy7m4B6HFT3U/UCsW6myaAGT3PJ71Sckvvbbu7Yod8mmGgBDt3FskOeCRSRZB2wlgf7y/eP1pM4NKkhQs6fKfUfxfWgB7xyKvmEZ9SP61GW5A7mt62ntLrTTGFC3X90dDWJcW7Qu2Tlx09qAIS1NLUjZMm0gqew96aetAC5prNxSUx+lADCab3oooAUGng0wdadnFAEg5pSBTA1OVs0AIycZqNThqsHkVE6UATR81JjtVaJ9hxU+/vQBXlTacilVj1qRhkVGAQ1AFhJKtpL8tU0QmpgCOKALElwdtZ1xJubrT5WYVSfJOaAA8tUqrmoRVmEcUAWbeHcwroLOzBTkVm6bDvkFdlaWg8oZoAw7dvmq+WytZlt96r7crQBWnqCpZTmkt4GllGBQBp6TCC4YiunW5WJQoFZFpCYVzilmuAMigDYF+kfJIyarzyC4YNWBLc7mC5rWtziFTQBrWCAstegaIg2LivN7e5EWDXTWfiSLTbQuWGcUAdL4t1ldG0h3DgSEcc18/X1217fPdTMWdjxmtjxr4rk1dwEY7Rx1rkoJZHcKO9AGjBE002/rt616H4PtrezYXTqDJ2zWHoPhu4ubT7QgJwM1as7me2uGhkUjBoA910TUFlQM5+Yitq4t47yIqwByK800jWFt4Vy3aujtPFEe4Lu/WgDkvGPhVUDzRLg57CvMbndDI8Z6ivou8MWo2TdDkeleEeMrA2V87KMAmgDj7mTBYVj3MnzVdupeCO9ZMzktQAuaQmod9PBoAUnHbNG4qMoNxPUH+GmmkzQA5G+zPmM5Y9X9KltrpUvVluRvUHlT/AB/Wq9I1AG5qVtb3EYmt2GRzu7n2rAPU8fhViG4MfrULfPN5i9ScY9KAIzTTViW3lRPNOdmcbsfpUAOMgjFAETUnanMOc0h5NAAOtKaQUtABQDiikPFAEyNmpCAarK3NWEbPFAEUi7TTlORUrR5FVypVqAJlNSKmTUIbIqxE4FAFmGPIqx9n+XNRwuOK0IyCmKAMa5gNZ0ilc10VzGCprHnTDGgCitW4B0qqPv1btz81AHRaRFmQV2MKFYxXL6PtwtdO86JbrzQByUBwwq//AAVmQP8ANV9X4oAhl4rX0m2BTfisiY5Ire0xv9H4oAuyMFjOKxLqbBPNasnKmsO8jIcmgCvHLumB963xPtgWuaU4lzWl5uYwCaANE3eFHNUdUu5ZbchWOKjDDkA5qZrcTRgCgDkvtKszRsfmzV3TEXzGYngGs7VrX7Jdtx1NS6a7POACcUAe7/Dq5iltvJYAhhiui1Dwba3MjSRKAx54rgfBs7WiKQPvYr1Gz1IGH5jzigDlbnwneRECMnFXdK8LXZkDOTXWW2oxNgMQfrWvDcxFRtAH0oAhsNLEVvsevMfiboTC3eZBwBXr6TKw61z/AIw09bzRpuATtNAHyJPJ87q3UGqMhBNa3iC1Nnq0sfT5jWS1AEbGlU000maAJaSkU07igBpNJ9adSUAIcUEDbhf+Bj0HrS0IjNle/U/SgDYs7hbu12uB5kY2qccFP8ax7iJY5G2fdzxSK0kMwKkgjkD1FSzzJIu4febkigCn1ph4NSkZDEjGajNACCnCmiur0L4f+Kdft1ntNJljswFkF3c4hhKk43B3wGH+7mgDl6QjNeox/CnT4IpF1XxhYxzhuFsLZ7oEf7xKAfrV+z+H/gKK2WO/1XXrmcE5ktoooUI7fK28/rQB45jBqaM9a9Uuvhp4RubvNh4m1Gyt8AbLuwWds9zuRl4/4DXMeIPh3qeg2EuqQ3djqemREeZPaS/NECwVd6MAwySOgI560AZOjaTfa9qcGmaZbm4vJyRHEGAzgEnkkAcAnn0q34i8Ha74ahgm1awMEU5IilSVJUYjqNyEjPtmui+D1qk3jNtQaW7VtLtXvVS0ALy4ZUKHIPykOc98Z6da7xNVsUGo2EunfbtIuXEkdncMQEdWDITj0xggdRweKAPNNA+GOua9Y2t2ktlZi8LCzjvHdHuMDquFIA7AsRk9K4wNhsV9C2EWveItV/tSAqHtCrCVsJFCF5AGeAB6Vw3xM1bw5c6XFp9kmlXGti8M9xe6barHGE2nKFwo8wliDkZHHWgDz2KQgCr8MxwBmofDd4un+JdLu5Ld7lILyGVoEGWlCuDtA7k4x+NfQ/iJ7a8uYV8QwT3mhai5lhS7jeC5s2zg4BAZcenRh60AeAyuWU1lXA5NeheI/h/Po+n6nqlnrGm32n2cg4ilYzCNnCoWG0DPK5wTya4ex0zUNcv1stMsp7y5fpHChY49TjoPUngUAY5+9UsLYavSLP4MavJIGv8AVdLtIIlL3oikM8toMfxIvDHPHysR6mtKL4YeFH08Qx+ItSF+0mEvZLNVtT6ApksPru98UAcNp1yEUc1p3OofuRzWNqml3/h3W7nSdRiEd1bPtdQcg5AIIPcEEEexqrcXJ2gZoA0IPvVfXpVCCr6fcoAjc5NbmmN+6rCfitjTG+TrQBflbauazpwJKvzkFDWUZMSYJoApyQ7JM0SSEqAKsXHJyOlV4iGmAIoAWFZTk9sVt6RGZZFDVJb28ZiPygcVYsIvLuQR0oA5PxrbrDdLjvWdoyqHDmtTx4/+lpj0rAsLrYqg8UAeq+H9ThigUNjPaug/t0AEIeK8utbsKBtataG9OB85oA7+z1xi3LGunstd+QZavKoL0R4OetacGqEYw1AHrtvrKkjmrd7di40919RXmFpqxyPmNdJbasJLRwW5xQB4j8QrQQ6u8g9T/WuKJr0L4hESSFu5NefEcUARnpTKeQaaRQA5TTs0wGnCgB1JS0lABUlm227SWU/JnDfSos03n7x5XuPWgDQ1OJC3nwnjOB/u1ngDO1Rk/e/Cr3nrLa/KoG0YxVNcAEjhugoAe0EzJv2YWTlaqMQTxWrYTSPiFzkDhQe1V9Rs/s8pPT2FAHpvhfwXp/hzT7LWtftxe6lcxGSDSbiH93ApJCvLk/NkchMDrzXWx2/iDxW5kJZ7eLje5EcEI9B0Ax6Dmna/5U3ic6jdTm60y9b7RDPAciWE9Ap9QML7Ux7jV/FU4tbaMJaQLlYIzshgQdyen4nmgC0vh7QLTjUvE0JcdUtIml/8e6fpUi6f4Ibj+2r9T6mHj/0Gpk8F6fapF/amvwQSTcpHHGWLD1GccccHGD2NZ+r6b4b0eBL6fUdQ/ss9b+O2SWLf/wA8yFbejHtuUD3oAn1Hw7oNpotzrUXiVBp9qUE8jWzsY9zBRwuSeSO1eW+LfHP9rW0vhrw7aeXpUsqBpTGTc3rA5G70XdghQOwql4t8eXviCI6baA2WgxuGhskxliP45GHLMevJwO3Suh8B+DdW0TV9B8U3F9o9pGWW4S2vJH8x4GGNwCowGVJKknrg0Abfwx8B+IPC3iZ9Y16z/s+FLKQ28kl5Gq+ccbRIqvuK43ZBHXGa0by5fV7k3813bw3lwxQpGhjXHQlm6DP4+9dI+meDDeyXE+t3V55jkrDGrFiSe5Ayf0rNtJI/DSXDzeH5LqZ5D9nuL2JlTy+g+Qjr/jQA3wnc3EGqacLE3d23mO89nGxRFHChieh9TkdgK5XwFpFrpPinxOmmxx3+r6bP5OmmTDN5Yd1eVV6MwATp03E13/hG21m50+Z4NKt5o3URwzXL7UVQ5baoAyw3cn6Yrzr4t6jp+oy6XEt3b3us2iyxajcwR4Vjldi7sANt+YZFAHdXWq+J7XTbh5/EEIktXWOa2jmR542fJG8LkrwDjJ7Vla/bWEcccya8+qX7n978jbQMf3ief89KxPhhEuk+Ctc1mZIbmK7u47OO2kiDKsiLvEhJ7ASEY711dnLpMmowWGlFY5nupUjnuYt6PG6hFUjqcnP0zQBjeKrDXtdfRvDmkNb2uh32nrcXt4Io40kMTjezt97CZjGOMsfxqS0hsNDt5tO8LW80VntVb3UApaa4A6sT/CvX5RgetQeJ/F9r4QsvDUU2mPqCS6fexzxGQwjbJNGQVfaeQ0PTHAI9RVrwt4v/AOE08OeIrKy0+PRbCxhglRRIZN5y+8PJgElsLgY/hNAHQado0ek2zXmk63HLeXlozW0ckQQFAw8wsWJUYAbr7+lVbjXor7StSN3eKDcxBbfToIyY4ShGGz0XoeB681CsDXa2EupQiO0tdMaaKBCQZFUkDce25znjsastF9mivdM0+405ria0MszohZn+Us8YYcIABwO/c54oA83+MjZ8QaDKQPMk0O3Z2xyx3SDJ9TwPyrzKebnFehfFm487UvD0mc40SJf++ZZl/pXmshyaAOktzWjH9ysqBjnGa0oj8tADZeBWnpjfLWZPyOKtadOFO0mgDUmfaDWLcuVctWncNuUkVi3L5BBoAsRzebEBUR/dTg1TtZHSTluKuysr80Ab1tcBrbIPNaNpKiqCx5rlba6Mfy54q2b1jjBoAzvFaNd3RZeVHFcuY3iIHSu2fbKp3DryawNQt1D5UYoAowXMsb4ya0476QAVQiiyeRzV+KIEcigC9DqTgDdWjDqZ4rHWDdwO1W4IMEZoA6S11IjFdNp9232ZyTXG2sQLAdq3BdrbWjAsORQByvjS4WRgM81xua19fuvtN0ecgHisjFADT0qIipjUbCgBlPBpnen0ALmlpKWgBtGCeM/LRSdAR2oAUAr90/L3oPJGKQcDA6UucAenSgBxZ0YNG2CKkeVrlf3rfNUTRbBk9utRkYJoA9K+GfiG1bT9Q8JaleGNbt0k0x5iPKhmBO5cn7u/IGemR717J4TgtrbSZdJv7SWSSWfyry0ktRMvJAUuuCdh6bsFRyTgc18nEYPFeieH/jHrulJbQanb2+rQ22FjeYmO4jQDG1Zl5/76DUAeh6nd339o6heFd18Lp0lcruMSjgAA9B1GfYD6sLzJpHiGEwhFm0K6kuoQvyqyxsVbHY/dPtntWXL8XPB2o3sGoXel63a3ojHmvbNE+5umOSu4Y/i4PtXHeKviHFf6dNo/hy1uLHTpj/pM88ga4uh2DY4VevygnPc9qAOCr1ey+I/hcaBYDUdK1KbVrGyjtUhR1FtL5ahULNneMgDIAryeigD3TwP8SLrVrbWRPfaDoc8ccC2cJEdtHgl/MZWcks/CdWxyeK6/Q9b1aS5Nra+LfD19LMzSGH7ck0jYXLbQuTjCk4HTFfLRrvfg9ZzT+PBdJt8qwsbq5mLHGE8po+PU7pF/WgD0k6/pXhqy0m41fWr6SZF+1WumW0RztLsud5woBZWz3x25rybV9QOs6vfai8Yje7uJJygOQpdi2P1rr/ifFCnhrwddCNRPJHdxNJ3ZEkUqD9C7fma8+jlHrQB7l4At9Ot/CPh6K4ZFtne71S+83lcRlowSPTan6Gug8J+GkjvLbVYtZtLhI3c2yWu2YSJuKbtwJ4z1POPUdvFIvHerWvhQ+H4I7RIDE8BuREfO8p2LNHuzjaST2zz1rqPhr44SKCy8PzzR2N5as/8AZt23+rk3sWaGX2ZjwexoAz/jExPhDwTu6j7cD9d8ddZ4W0K1TwNoJtrmBNA+zi91a93qv77JLq565QYQCuU+M0Nza+HfCVpew+TcxNfFoyeQC8ZBx2B5x9K8goA+obHxd4W8WSWF+1/b2sd9ANLGl+cpukkaYKmEH8PQ56AVuyyxvplydOMGnWdk1ws1soUPMghdAJM/MGLsrD2U55Ir5GimeGVJYnZJEIZXU4KkdCD2NelaF8UVmtorLxbYPqUartXUYXxeIP8AaJOJfQbsH3NAFb4qQGG98PrnOdHRv++p5j/WvOWGDXZ+PfE0HijX1ubKGSHT7a2jtLRJQBII1BPzYJGSzMfxFca5y1AG9Aea0Y24rOhIzV2NqAHs3BqGOUxvnNOkqFjxQBtRXSvDyecVnygNIT2qtHIVHBpWmAHJoAVl5yKkQnbg1FFIp78VPlT0NADArZyKmTd3NMPFIGIoAsySlVxWZPI0jVaPPWm+QD2oAqxLircWKPs2DTjHsoAsRkA1ZjIHNUVcKMk01rwDjNAGyt4sfeqd9qhZCoasiS7yeGqpLNnvQA2eTe5J61FimM+TnvShqAEK80xqkLVG1AEeKXNBpuaAH5p1MBp2aAEpKXNFACUvUj0FIaXaNwQdGGTQBcVRcW4YenzVRPerlncJFbzR4O8nj6VWl2+YSgwlAHT+HPh/qXibRzqdvf6baQNeCxiF3MyNNOVDBFwpGSCOpFacXwg1xrWe4n1TRbUWiB75J7pg1lldwEoCHBI9M1F4B1a2W11jQL+/jtIL6ATWkszbUivImDRNuJAQHkEnHbmu3kbRbeWwvbvxRpkouh9p8Txw3Ubmd1fz41RQ3z/N+7wmcADoKAOHf4T66l1d2ou9MN1DMYIYBOwe7cQpMRFlcH5JFPzFeuKtD4PayIZp31rQUhgmFvNKbpyI5yQPKOEJ35YdBjnrV7RPG1z4hufEUl3fwWmqyXcesaU91MkcMU8Z2GLc5A5j2qMnBEfNdPHJ4c0DVLe9h8RadeaRZwC/vreO8jMl1qMSsFKrnLby+cgFcqOaAOGsfhDr1+/kR32kpel50jtJLhhLIIZTFIy/LjAZT3zgdKmi+DmsTpayxa74fe2u5TBBOt1IUklBIMY/d5LfKe2OOtXPC/iW81rQZkl1uzs9b0+/M9pdXtxHEXiuty3IG8heCfM65yTiuiutU0PwjcXup6LrWn3mlWFuZtGs47iN3F7KoidmTO7ChS5yAPnOKAPFNT0+fSdVvNNudv2i0neCXacjcjFTg+mRXq3hfwb4q8CeJC9rb6drbz7dM1GxtJZGaBJgGHmNs/dj5Qd/IH41F460rwTDpWtzaSumtIiWz2F7FrBuLi6kZx5u+IyEjALEkqOa3tZ8QaPa+MtS1X/hIJBa6vqNnDE2lawke2HyQJJpFQMfkIAwwUnNAHPfEm01XWNZ8M2Fv/Zq2Mzvp9hBaXbzok4kVZN7tGhyWZAeMcVjyeAPsl09tN4v8MpNHJ5bg3M2FYHGM+VjrWpqV3p+naj4Ht31e1k+xa5c3M08N3HcGOF7iJlkdlLLkqpPPPHIrYvNTeH7Za6VdxWbSTSNFLD4utDaKzOTv8pjuK85KnnrQBg2nwx1uU3CXl5pmntFfLp4+1zMBJMyq6hSqtkFWUgnGc0+4+EWrR/bfN1nQkFgoa+Jun/0TK7hv+TuPTNbWreJ7HUPHvijRjq1tJp+qQQG3vklURRXkMKFJA5O0AspUn3HOBVqRNJibT7288SaZK14PP8AFEcN1G5mZX89FQBvnIYeX8mcD2oA8h8S6FdeGtduNJvHieeDaS8LEowZQ6kEgHow6itTT/ANxeaDY6vca7oenQX3mG3jvJ5FkcIxVjtVG4yCK9Etv+ER8WzWWteIYdLefUZLqTVJ7jVzDNZhSRAkcW9dw2BQPlPTmqfhDXE0nQfDuoWVzp09xDp95Yz276pbWs9uz3BkWQCf5Txgjgj1FAHD3fw+1OA6Y9pfaZqdvqF4tjHcWU7NGk7HhH3KpUnr06A1qp8IfEL6pHY2l3pt6POeG4uLWZ2itHQEkTEoCnAODggnjrXda94usb+Hw/eX8uiWE6+K7e7a3sb2Kdkt1B3SzNExUnpz1x+NTxz6FYXN/qNp4p0vTtevNWujbyx3kc8Fzbt8yrcBGICHBAJwVJFAHjPiTw/P4cubeGW8s7yO5txcQz2cheN0LMvBIB6ow6dq589a7Dxu8Sr4ftUntZpbXSlhn+zTpMiP58z7d6EqeGU8HvXH0AbcJ5q2jUUUALIxxUJNFFADdxqlcysooooArLeSIMVat71ywzRRQBppKZFBNSiiigCRRmpc7RRRQAx5SB0qlNctRRQBRku3PFQrKzt1oooAkOQM5pg+Y0UUAMcYNMyRRRQA4HNIxoooAYTTc0UUAOFOoooAKKKKAGmlYbJEb2oooAsWmwXwYrkbTkVCzBkJAxyaKKAIhSEUUUAJiiiigAooooAWmHrRRQAlA4oooAnjc1aRsmiigBJelUJOtFFAEdPTqKKKAHvUVFFAH//Z"/>
          <p:cNvSpPr>
            <a:spLocks noChangeAspect="1" noChangeArrowheads="1"/>
          </p:cNvSpPr>
          <p:nvPr>
            <p:custDataLst>
              <p:tags r:id="rId6"/>
            </p:custDataLst>
          </p:nvPr>
        </p:nvSpPr>
        <p:spPr bwMode="auto">
          <a:xfrm>
            <a:off x="155575" y="-144820"/>
            <a:ext cx="304800" cy="30555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159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8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9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4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5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6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7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2888</Words>
  <Application>Microsoft Office PowerPoint</Application>
  <PresentationFormat>全屏显示(16:9)</PresentationFormat>
  <Paragraphs>239</Paragraphs>
  <Slides>42</Slides>
  <Notes>0</Notes>
  <HiddenSlides>0</HiddenSlides>
  <MMClips>3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4" baseType="lpstr">
      <vt:lpstr>Office 主题</vt:lpstr>
      <vt:lpstr>Microsoft 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10</cp:revision>
  <dcterms:created xsi:type="dcterms:W3CDTF">2020-09-20T09:41:48Z</dcterms:created>
  <dcterms:modified xsi:type="dcterms:W3CDTF">2021-08-18T02:08:25Z</dcterms:modified>
</cp:coreProperties>
</file>